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7" r:id="rId3"/>
    <p:sldId id="295" r:id="rId4"/>
    <p:sldId id="281" r:id="rId5"/>
    <p:sldId id="279" r:id="rId6"/>
    <p:sldId id="282" r:id="rId7"/>
    <p:sldId id="280" r:id="rId8"/>
    <p:sldId id="286" r:id="rId9"/>
    <p:sldId id="277" r:id="rId10"/>
    <p:sldId id="278" r:id="rId11"/>
    <p:sldId id="266" r:id="rId12"/>
    <p:sldId id="258" r:id="rId13"/>
    <p:sldId id="274" r:id="rId14"/>
    <p:sldId id="273" r:id="rId15"/>
    <p:sldId id="275" r:id="rId16"/>
    <p:sldId id="267" r:id="rId17"/>
    <p:sldId id="291" r:id="rId18"/>
    <p:sldId id="276" r:id="rId19"/>
    <p:sldId id="284" r:id="rId20"/>
    <p:sldId id="294" r:id="rId21"/>
    <p:sldId id="271" r:id="rId22"/>
    <p:sldId id="285" r:id="rId23"/>
    <p:sldId id="296" r:id="rId24"/>
    <p:sldId id="293" r:id="rId25"/>
  </p:sldIdLst>
  <p:sldSz cx="9144000" cy="5715000" type="screen16x1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1DF5F"/>
    <a:srgbClr val="A50021"/>
    <a:srgbClr val="800000"/>
    <a:srgbClr val="CC0000"/>
    <a:srgbClr val="990000"/>
    <a:srgbClr val="990033"/>
    <a:srgbClr val="993366"/>
    <a:srgbClr val="FF00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94424" autoAdjust="0"/>
  </p:normalViewPr>
  <p:slideViewPr>
    <p:cSldViewPr>
      <p:cViewPr varScale="1">
        <p:scale>
          <a:sx n="84" d="100"/>
          <a:sy n="84" d="100"/>
        </p:scale>
        <p:origin x="564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83BC5-09C5-4F55-B62D-570B2693DE2C}" type="datetimeFigureOut">
              <a:rPr lang="zh-CN" altLang="en-US" smtClean="0"/>
              <a:pPr/>
              <a:t>2018/07/02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C3636-7BCE-437F-854F-31432655E0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032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8AE601EF-7433-4EA8-8AA7-AAFA4BF15AD7}" type="datetimeFigureOut">
              <a:rPr lang="zh-CN" altLang="en-US"/>
              <a:pPr>
                <a:defRPr/>
              </a:pPr>
              <a:t>2018/07/02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39BD290E-E9C1-4FE0-921E-F807D304CE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351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1785930"/>
            <a:ext cx="7772400" cy="1225021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57224" y="5411788"/>
            <a:ext cx="2133600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26D69-A988-4F4F-96AA-1FB4EDA64733}" type="datetimeFigureOut">
              <a:rPr lang="zh-CN" altLang="en-US"/>
              <a:pPr>
                <a:defRPr/>
              </a:pPr>
              <a:t>2018/07/02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4F16-A75D-41DE-94AB-5893A2195F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5E50D-A828-48A8-808E-A5DC76F22EAB}" type="datetimeFigureOut">
              <a:rPr lang="zh-CN" altLang="en-US"/>
              <a:pPr>
                <a:defRPr/>
              </a:pPr>
              <a:t>2018/07/02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DDFA-F6E9-4624-820C-FA6AFA6E96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/>
              <a:pPr/>
              <a:t>2018/07/02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0E1E6-51DE-4A87-B8BB-1440BF8726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97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BD6996-C48C-416F-BCB7-3A6EFBA5FEBC}" type="datetimeFigureOut">
              <a:rPr lang="zh-CN" altLang="en-US"/>
              <a:pPr>
                <a:defRPr/>
              </a:pPr>
              <a:t>2018/07/02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9D96A3-ED6B-4B6B-BA36-9ECB2552C4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 noChangeArrowheads="1"/>
          </p:cNvSpPr>
          <p:nvPr>
            <p:ph type="ctrTitle"/>
          </p:nvPr>
        </p:nvSpPr>
        <p:spPr>
          <a:xfrm>
            <a:off x="1333500" y="1775355"/>
            <a:ext cx="6477000" cy="1225021"/>
          </a:xfrm>
        </p:spPr>
        <p:txBody>
          <a:bodyPr anchor="ctr"/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i</a:t>
            </a:r>
            <a:r>
              <a:rPr lang="en-US" altLang="zh-CN" dirty="0" err="1">
                <a:solidFill>
                  <a:srgbClr val="FF0000"/>
                </a:solidFill>
              </a:rPr>
              <a:t>P</a:t>
            </a:r>
            <a:r>
              <a:rPr lang="zh-CN" altLang="en-US" dirty="0" smtClean="0">
                <a:solidFill>
                  <a:srgbClr val="FF0000"/>
                </a:solidFill>
              </a:rPr>
              <a:t>hone</a:t>
            </a:r>
            <a:r>
              <a:rPr lang="en-US" altLang="zh-CN" dirty="0" smtClean="0">
                <a:solidFill>
                  <a:srgbClr val="FF0000"/>
                </a:solidFill>
              </a:rPr>
              <a:t>6S </a:t>
            </a:r>
            <a:r>
              <a:rPr lang="zh-CN" altLang="en-US" dirty="0" smtClean="0">
                <a:solidFill>
                  <a:srgbClr val="FF0000"/>
                </a:solidFill>
              </a:rPr>
              <a:t>无显示维修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107504" y="1088197"/>
            <a:ext cx="9036496" cy="4073559"/>
          </a:xfrm>
        </p:spPr>
        <p:txBody>
          <a:bodyPr/>
          <a:lstStyle/>
          <a:p>
            <a:pPr marL="1323" indent="457200">
              <a:buNone/>
            </a:pPr>
            <a:r>
              <a:rPr lang="zh-CN" altLang="en-US" sz="2000" dirty="0" smtClean="0">
                <a:sym typeface="Wingdings" panose="05000000000000000000" pitchFamily="2" charset="2"/>
              </a:rPr>
              <a:t>触发电流</a:t>
            </a:r>
            <a:r>
              <a:rPr lang="en-US" altLang="zh-CN" sz="2000" dirty="0" smtClean="0">
                <a:sym typeface="Wingdings" panose="05000000000000000000" pitchFamily="2" charset="2"/>
              </a:rPr>
              <a:t>60mA</a:t>
            </a:r>
            <a:r>
              <a:rPr lang="zh-CN" altLang="en-US" sz="2000" dirty="0" smtClean="0">
                <a:sym typeface="Wingdings" panose="05000000000000000000" pitchFamily="2" charset="2"/>
              </a:rPr>
              <a:t>以上可通过刷机进行判断故障位置，具体维修方法如下：</a:t>
            </a:r>
            <a:endParaRPr lang="en-US" altLang="zh-CN" sz="2000" dirty="0" smtClean="0">
              <a:sym typeface="Wingdings" panose="05000000000000000000" pitchFamily="2" charset="2"/>
            </a:endParaRPr>
          </a:p>
          <a:p>
            <a:pPr marL="1323" indent="457200">
              <a:buNone/>
            </a:pPr>
            <a:r>
              <a:rPr lang="zh-CN" altLang="en-US" sz="2000" dirty="0" smtClean="0">
                <a:sym typeface="Wingdings" panose="05000000000000000000" pitchFamily="2" charset="2"/>
              </a:rPr>
              <a:t>第一步：连接尾插。</a:t>
            </a:r>
            <a:endParaRPr lang="en-US" altLang="zh-CN" sz="2000" dirty="0" smtClean="0">
              <a:sym typeface="Wingdings" panose="05000000000000000000" pitchFamily="2" charset="2"/>
            </a:endParaRPr>
          </a:p>
          <a:p>
            <a:pPr marL="1323" indent="457200">
              <a:buNone/>
            </a:pPr>
            <a:r>
              <a:rPr lang="zh-CN" altLang="en-US" sz="2000" dirty="0" smtClean="0">
                <a:sym typeface="Wingdings" panose="05000000000000000000" pitchFamily="2" charset="2"/>
              </a:rPr>
              <a:t>第二步：打开刷机软件（</a:t>
            </a:r>
            <a:r>
              <a:rPr lang="en-US" altLang="zh-CN" sz="2000" dirty="0" smtClean="0">
                <a:sym typeface="Wingdings" panose="05000000000000000000" pitchFamily="2" charset="2"/>
              </a:rPr>
              <a:t>iTunes</a:t>
            </a:r>
            <a:r>
              <a:rPr lang="zh-CN" altLang="en-US" sz="2000" dirty="0" smtClean="0">
                <a:sym typeface="Wingdings" panose="05000000000000000000" pitchFamily="2" charset="2"/>
              </a:rPr>
              <a:t>、爱思助手）。</a:t>
            </a:r>
            <a:endParaRPr lang="en-US" altLang="zh-CN" sz="2000" dirty="0" smtClean="0">
              <a:sym typeface="Wingdings" panose="05000000000000000000" pitchFamily="2" charset="2"/>
            </a:endParaRPr>
          </a:p>
          <a:p>
            <a:pPr marL="1323" indent="457200">
              <a:buNone/>
            </a:pPr>
            <a:r>
              <a:rPr lang="zh-CN" altLang="en-US" sz="2000" dirty="0" smtClean="0">
                <a:sym typeface="Wingdings" panose="05000000000000000000" pitchFamily="2" charset="2"/>
              </a:rPr>
              <a:t>第三步：插上数据线，连接电脑</a:t>
            </a:r>
            <a:r>
              <a:rPr lang="zh-CN" alt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（强制</a:t>
            </a:r>
            <a:r>
              <a:rPr lang="en-US" altLang="zh-CN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DFU</a:t>
            </a:r>
            <a:r>
              <a:rPr lang="zh-CN" alt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）</a:t>
            </a:r>
            <a:r>
              <a:rPr lang="zh-CN" altLang="en-US" sz="2000" dirty="0" smtClean="0">
                <a:sym typeface="Wingdings" panose="05000000000000000000" pitchFamily="2" charset="2"/>
              </a:rPr>
              <a:t>。</a:t>
            </a:r>
            <a:endParaRPr lang="en-US" altLang="zh-CN" sz="2000" dirty="0" smtClean="0">
              <a:sym typeface="Wingdings" panose="05000000000000000000" pitchFamily="2" charset="2"/>
            </a:endParaRPr>
          </a:p>
          <a:p>
            <a:pPr marL="1323" indent="457200">
              <a:buNone/>
            </a:pPr>
            <a:r>
              <a:rPr lang="zh-CN" alt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不能联机检测</a:t>
            </a:r>
            <a:r>
              <a:rPr lang="en-US" altLang="zh-CN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USB</a:t>
            </a:r>
            <a:r>
              <a:rPr lang="zh-CN" alt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管理器工作条件、</a:t>
            </a:r>
            <a:r>
              <a:rPr lang="en-US" altLang="zh-CN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USB</a:t>
            </a:r>
            <a:r>
              <a:rPr lang="zh-CN" alt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与</a:t>
            </a:r>
            <a:r>
              <a:rPr lang="en-US" altLang="zh-CN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CPU</a:t>
            </a:r>
            <a:r>
              <a:rPr lang="zh-CN" alt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的总线。</a:t>
            </a:r>
            <a:endParaRPr lang="en-US" altLang="zh-CN" sz="2000" dirty="0" smtClean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1323" indent="457200">
              <a:buNone/>
            </a:pPr>
            <a:r>
              <a:rPr lang="zh-CN" altLang="en-US" sz="2000" dirty="0" smtClean="0">
                <a:sym typeface="Wingdings" panose="05000000000000000000" pitchFamily="2" charset="2"/>
              </a:rPr>
              <a:t>第四步：载入固件进行刷机看报错代码。</a:t>
            </a:r>
            <a:endParaRPr lang="en-US" altLang="zh-CN" sz="2000" dirty="0" smtClean="0">
              <a:sym typeface="Wingdings" panose="05000000000000000000" pitchFamily="2" charset="2"/>
            </a:endParaRPr>
          </a:p>
          <a:p>
            <a:pPr marL="1323" indent="457200">
              <a:buNone/>
            </a:pPr>
            <a:r>
              <a:rPr lang="zh-CN" alt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报错</a:t>
            </a:r>
            <a:r>
              <a:rPr lang="en-US" altLang="zh-CN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4005</a:t>
            </a:r>
            <a:r>
              <a:rPr lang="zh-CN" alt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、</a:t>
            </a:r>
            <a:r>
              <a:rPr lang="en-US" altLang="zh-CN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4013====CPU</a:t>
            </a:r>
            <a:r>
              <a:rPr lang="zh-CN" alt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。</a:t>
            </a:r>
            <a:endParaRPr lang="en-US" altLang="zh-CN" sz="2000" dirty="0" smtClean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1323" indent="457200">
              <a:buNone/>
            </a:pPr>
            <a:r>
              <a:rPr lang="zh-CN" alt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报错</a:t>
            </a:r>
            <a:r>
              <a:rPr lang="en-US" altLang="zh-CN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4014====</a:t>
            </a:r>
            <a:r>
              <a:rPr lang="zh-CN" alt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暂存。</a:t>
            </a:r>
            <a:endParaRPr lang="en-US" altLang="zh-CN" sz="2000" dirty="0" smtClean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1323" indent="457200">
              <a:buNone/>
            </a:pPr>
            <a:endParaRPr lang="en-US" altLang="zh-CN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143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-50" y="2065412"/>
            <a:ext cx="9144050" cy="920750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三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iPhone6S 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显示电路工作原理</a:t>
            </a:r>
          </a:p>
        </p:txBody>
      </p:sp>
    </p:spTree>
    <p:extLst>
      <p:ext uri="{BB962C8B-B14F-4D97-AF65-F5344CB8AC3E}">
        <p14:creationId xmlns:p14="http://schemas.microsoft.com/office/powerpoint/2010/main" val="2345934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直接连接符 3"/>
          <p:cNvSpPr>
            <a:spLocks noChangeShapeType="1"/>
          </p:cNvSpPr>
          <p:nvPr/>
        </p:nvSpPr>
        <p:spPr bwMode="auto">
          <a:xfrm flipH="1">
            <a:off x="1298534" y="2274472"/>
            <a:ext cx="2934099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39" name="文本框 4"/>
          <p:cNvSpPr txBox="1">
            <a:spLocks noChangeArrowheads="1"/>
          </p:cNvSpPr>
          <p:nvPr/>
        </p:nvSpPr>
        <p:spPr bwMode="auto">
          <a:xfrm>
            <a:off x="2365183" y="2720933"/>
            <a:ext cx="673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MIPI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41" name="圆角矩形 31"/>
          <p:cNvSpPr>
            <a:spLocks noChangeArrowheads="1"/>
          </p:cNvSpPr>
          <p:nvPr/>
        </p:nvSpPr>
        <p:spPr bwMode="auto">
          <a:xfrm>
            <a:off x="4248116" y="1931918"/>
            <a:ext cx="1637189" cy="1360006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显示屏</a:t>
            </a:r>
          </a:p>
          <a:p>
            <a:pPr algn="ctr"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J4200)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42" name="圆角矩形 35"/>
          <p:cNvSpPr>
            <a:spLocks noChangeArrowheads="1"/>
          </p:cNvSpPr>
          <p:nvPr/>
        </p:nvSpPr>
        <p:spPr bwMode="auto">
          <a:xfrm>
            <a:off x="414655" y="1301251"/>
            <a:ext cx="860573" cy="362476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5142" tIns="39158" rIns="75142" bIns="39158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主CPU</a:t>
            </a:r>
          </a:p>
          <a:p>
            <a:pPr algn="ctr"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U0600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43" name="文本框 51"/>
          <p:cNvSpPr txBox="1">
            <a:spLocks noChangeArrowheads="1"/>
          </p:cNvSpPr>
          <p:nvPr/>
        </p:nvSpPr>
        <p:spPr bwMode="auto">
          <a:xfrm>
            <a:off x="1862029" y="4021691"/>
            <a:ext cx="23298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45_DWI_AP_CLK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/DO</a:t>
            </a:r>
          </a:p>
        </p:txBody>
      </p:sp>
      <p:sp>
        <p:nvSpPr>
          <p:cNvPr id="65544" name="文本框 54"/>
          <p:cNvSpPr txBox="1">
            <a:spLocks noChangeArrowheads="1"/>
          </p:cNvSpPr>
          <p:nvPr/>
        </p:nvSpPr>
        <p:spPr bwMode="auto">
          <a:xfrm>
            <a:off x="5386802" y="1518592"/>
            <a:ext cx="428787" cy="43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ym typeface="Wingdings" panose="05000000000000000000" pitchFamily="2" charset="2"/>
              </a:rPr>
              <a:t></a:t>
            </a:r>
          </a:p>
        </p:txBody>
      </p:sp>
      <p:sp>
        <p:nvSpPr>
          <p:cNvPr id="65545" name="文本框 57"/>
          <p:cNvSpPr txBox="1">
            <a:spLocks noChangeArrowheads="1"/>
          </p:cNvSpPr>
          <p:nvPr/>
        </p:nvSpPr>
        <p:spPr bwMode="auto">
          <a:xfrm>
            <a:off x="6885310" y="2566684"/>
            <a:ext cx="469067" cy="43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ym typeface="Wingdings" panose="05000000000000000000" pitchFamily="2" charset="2"/>
              </a:rPr>
              <a:t></a:t>
            </a:r>
          </a:p>
        </p:txBody>
      </p:sp>
      <p:sp>
        <p:nvSpPr>
          <p:cNvPr id="65546" name="文本框 59"/>
          <p:cNvSpPr txBox="1">
            <a:spLocks noChangeArrowheads="1"/>
          </p:cNvSpPr>
          <p:nvPr/>
        </p:nvSpPr>
        <p:spPr bwMode="auto">
          <a:xfrm>
            <a:off x="6507942" y="1512606"/>
            <a:ext cx="469067" cy="43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ym typeface="Wingdings" panose="05000000000000000000" pitchFamily="2" charset="2"/>
              </a:rPr>
              <a:t></a:t>
            </a:r>
          </a:p>
        </p:txBody>
      </p:sp>
      <p:sp>
        <p:nvSpPr>
          <p:cNvPr id="65547" name="文本框 1"/>
          <p:cNvSpPr txBox="1">
            <a:spLocks noChangeArrowheads="1"/>
          </p:cNvSpPr>
          <p:nvPr/>
        </p:nvSpPr>
        <p:spPr bwMode="auto">
          <a:xfrm>
            <a:off x="1370901" y="1838079"/>
            <a:ext cx="536734" cy="4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/>
              <a:t>❷</a:t>
            </a:r>
          </a:p>
        </p:txBody>
      </p:sp>
      <p:sp>
        <p:nvSpPr>
          <p:cNvPr id="65548" name="文本框 3"/>
          <p:cNvSpPr txBox="1">
            <a:spLocks noChangeArrowheads="1"/>
          </p:cNvSpPr>
          <p:nvPr/>
        </p:nvSpPr>
        <p:spPr bwMode="auto">
          <a:xfrm>
            <a:off x="3558310" y="4376598"/>
            <a:ext cx="458773" cy="4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❻</a:t>
            </a:r>
          </a:p>
        </p:txBody>
      </p:sp>
      <p:sp>
        <p:nvSpPr>
          <p:cNvPr id="65549" name="文本框 4"/>
          <p:cNvSpPr txBox="1">
            <a:spLocks noChangeArrowheads="1"/>
          </p:cNvSpPr>
          <p:nvPr/>
        </p:nvSpPr>
        <p:spPr bwMode="auto">
          <a:xfrm>
            <a:off x="5390300" y="3450591"/>
            <a:ext cx="470882" cy="4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/>
              <a:t>❼</a:t>
            </a:r>
          </a:p>
        </p:txBody>
      </p:sp>
      <p:sp>
        <p:nvSpPr>
          <p:cNvPr id="65550" name="文本框 5"/>
          <p:cNvSpPr txBox="1">
            <a:spLocks noChangeArrowheads="1"/>
          </p:cNvSpPr>
          <p:nvPr/>
        </p:nvSpPr>
        <p:spPr bwMode="auto">
          <a:xfrm>
            <a:off x="3391291" y="2707296"/>
            <a:ext cx="470882" cy="4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/>
              <a:t>❽</a:t>
            </a:r>
          </a:p>
        </p:txBody>
      </p:sp>
      <p:sp>
        <p:nvSpPr>
          <p:cNvPr id="65551" name="文本框 4"/>
          <p:cNvSpPr txBox="1">
            <a:spLocks noChangeArrowheads="1"/>
          </p:cNvSpPr>
          <p:nvPr/>
        </p:nvSpPr>
        <p:spPr bwMode="auto">
          <a:xfrm>
            <a:off x="2231845" y="1856626"/>
            <a:ext cx="11911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RESET_L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499992" y="553244"/>
            <a:ext cx="1187411" cy="7151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 smtClean="0">
                <a:solidFill>
                  <a:schemeClr val="tx1"/>
                </a:solidFill>
                <a:sym typeface="+mn-ea"/>
              </a:rPr>
              <a:t>U</a:t>
            </a:r>
            <a:r>
              <a:rPr lang="en-US" altLang="zh-CN" b="1" noProof="1" smtClean="0">
                <a:solidFill>
                  <a:schemeClr val="tx1"/>
                </a:solidFill>
                <a:sym typeface="+mn-ea"/>
              </a:rPr>
              <a:t>2000</a:t>
            </a:r>
            <a:endParaRPr lang="en-US" altLang="zh-CN" b="1" noProof="1">
              <a:solidFill>
                <a:schemeClr val="tx1"/>
              </a:solidFill>
              <a:sym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tx1"/>
                </a:solidFill>
                <a:sym typeface="+mn-ea"/>
              </a:rPr>
              <a:t>电源芯片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7479960" y="2163532"/>
            <a:ext cx="1367322" cy="9099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</a:t>
            </a:r>
            <a:r>
              <a:rPr lang="en-US" altLang="zh-CN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4000</a:t>
            </a:r>
            <a:endParaRPr lang="en-US" altLang="zh-CN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显示供电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4387548" y="4198116"/>
            <a:ext cx="1346332" cy="10038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背光芯片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</a:t>
            </a:r>
            <a:r>
              <a:rPr lang="en-US" altLang="zh-CN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4020</a:t>
            </a:r>
            <a:endParaRPr lang="en-US" altLang="zh-CN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5555" name="文本框 3"/>
          <p:cNvSpPr txBox="1">
            <a:spLocks noChangeArrowheads="1"/>
          </p:cNvSpPr>
          <p:nvPr/>
        </p:nvSpPr>
        <p:spPr bwMode="auto">
          <a:xfrm>
            <a:off x="2018427" y="4407789"/>
            <a:ext cx="16746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I2C0_SDA/SCL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1288927" y="3071142"/>
            <a:ext cx="2935883" cy="0"/>
          </a:xfrm>
          <a:prstGeom prst="line">
            <a:avLst/>
          </a:prstGeom>
          <a:ln w="222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1288927" y="2685044"/>
            <a:ext cx="2957689" cy="0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58" name="文本框 3"/>
          <p:cNvSpPr txBox="1">
            <a:spLocks noChangeArrowheads="1"/>
          </p:cNvSpPr>
          <p:nvPr/>
        </p:nvSpPr>
        <p:spPr bwMode="auto">
          <a:xfrm>
            <a:off x="2118199" y="2330522"/>
            <a:ext cx="13325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I2C2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MIPI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5899003" y="2929508"/>
            <a:ext cx="1567258" cy="0"/>
          </a:xfrm>
          <a:prstGeom prst="straightConnector1">
            <a:avLst/>
          </a:prstGeom>
          <a:ln w="25400">
            <a:solidFill>
              <a:srgbClr val="E1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3"/>
          <p:cNvCxnSpPr/>
          <p:nvPr/>
        </p:nvCxnSpPr>
        <p:spPr>
          <a:xfrm flipV="1">
            <a:off x="5389051" y="3291924"/>
            <a:ext cx="0" cy="9061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093697" y="1268432"/>
            <a:ext cx="0" cy="6634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5899003" y="2611921"/>
            <a:ext cx="1567258" cy="0"/>
          </a:xfrm>
          <a:prstGeom prst="straightConnector1">
            <a:avLst/>
          </a:prstGeom>
          <a:ln w="25400">
            <a:solidFill>
              <a:srgbClr val="E1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6" name="文本框 4"/>
          <p:cNvSpPr txBox="1">
            <a:spLocks noChangeArrowheads="1"/>
          </p:cNvSpPr>
          <p:nvPr/>
        </p:nvSpPr>
        <p:spPr bwMode="auto">
          <a:xfrm>
            <a:off x="6172623" y="2287265"/>
            <a:ext cx="8196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PP5V7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67" name="文本框 4"/>
          <p:cNvSpPr txBox="1">
            <a:spLocks noChangeArrowheads="1"/>
          </p:cNvSpPr>
          <p:nvPr/>
        </p:nvSpPr>
        <p:spPr bwMode="auto">
          <a:xfrm>
            <a:off x="6172624" y="2625819"/>
            <a:ext cx="8606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PN5V7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5885305" y="2307997"/>
            <a:ext cx="1594655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9" name="文本框 4"/>
          <p:cNvSpPr txBox="1">
            <a:spLocks noChangeArrowheads="1"/>
          </p:cNvSpPr>
          <p:nvPr/>
        </p:nvSpPr>
        <p:spPr bwMode="auto">
          <a:xfrm>
            <a:off x="6136561" y="1936470"/>
            <a:ext cx="10921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PWR_EN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70" name="文本框 4"/>
          <p:cNvSpPr txBox="1">
            <a:spLocks noChangeArrowheads="1"/>
          </p:cNvSpPr>
          <p:nvPr/>
        </p:nvSpPr>
        <p:spPr bwMode="auto">
          <a:xfrm>
            <a:off x="5126682" y="1301251"/>
            <a:ext cx="8125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PP1V8</a:t>
            </a:r>
          </a:p>
        </p:txBody>
      </p:sp>
      <p:sp>
        <p:nvSpPr>
          <p:cNvPr id="65571" name="文本框 5"/>
          <p:cNvSpPr txBox="1">
            <a:spLocks noChangeArrowheads="1"/>
          </p:cNvSpPr>
          <p:nvPr/>
        </p:nvSpPr>
        <p:spPr bwMode="auto">
          <a:xfrm>
            <a:off x="1361841" y="2317229"/>
            <a:ext cx="470882" cy="4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/>
              <a:t>❸</a:t>
            </a:r>
          </a:p>
        </p:txBody>
      </p:sp>
      <p:sp>
        <p:nvSpPr>
          <p:cNvPr id="44" name="文本框 57"/>
          <p:cNvSpPr txBox="1">
            <a:spLocks noChangeArrowheads="1"/>
          </p:cNvSpPr>
          <p:nvPr/>
        </p:nvSpPr>
        <p:spPr bwMode="auto">
          <a:xfrm>
            <a:off x="6891695" y="2274472"/>
            <a:ext cx="469067" cy="43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ym typeface="Wingdings" panose="05000000000000000000" pitchFamily="2" charset="2"/>
              </a:rPr>
              <a:t></a:t>
            </a:r>
          </a:p>
        </p:txBody>
      </p:sp>
      <p:cxnSp>
        <p:nvCxnSpPr>
          <p:cNvPr id="40" name="直接箭头连接符 13"/>
          <p:cNvCxnSpPr/>
          <p:nvPr/>
        </p:nvCxnSpPr>
        <p:spPr>
          <a:xfrm flipV="1">
            <a:off x="4687996" y="3302534"/>
            <a:ext cx="0" cy="9061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51"/>
          <p:cNvSpPr txBox="1">
            <a:spLocks noChangeArrowheads="1"/>
          </p:cNvSpPr>
          <p:nvPr/>
        </p:nvSpPr>
        <p:spPr bwMode="auto">
          <a:xfrm>
            <a:off x="5500209" y="3786133"/>
            <a:ext cx="13448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BL_ANODE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文本框 51"/>
          <p:cNvSpPr txBox="1">
            <a:spLocks noChangeArrowheads="1"/>
          </p:cNvSpPr>
          <p:nvPr/>
        </p:nvSpPr>
        <p:spPr bwMode="auto">
          <a:xfrm>
            <a:off x="4110969" y="3515150"/>
            <a:ext cx="579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CAT</a:t>
            </a:r>
          </a:p>
        </p:txBody>
      </p:sp>
      <p:sp>
        <p:nvSpPr>
          <p:cNvPr id="46" name="直接连接符 3"/>
          <p:cNvSpPr>
            <a:spLocks noChangeShapeType="1"/>
          </p:cNvSpPr>
          <p:nvPr/>
        </p:nvSpPr>
        <p:spPr bwMode="auto">
          <a:xfrm flipH="1">
            <a:off x="1298534" y="4407789"/>
            <a:ext cx="3042536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直接连接符 3"/>
          <p:cNvSpPr>
            <a:spLocks noChangeShapeType="1"/>
          </p:cNvSpPr>
          <p:nvPr/>
        </p:nvSpPr>
        <p:spPr bwMode="auto">
          <a:xfrm flipH="1">
            <a:off x="1275228" y="4746343"/>
            <a:ext cx="308522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en-US" altLang="zh-CN" dirty="0" smtClean="0"/>
              <a:t>`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88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539" grpId="0"/>
      <p:bldP spid="65541" grpId="0" animBg="1"/>
      <p:bldP spid="65542" grpId="0" animBg="1"/>
      <p:bldP spid="65543" grpId="0"/>
      <p:bldP spid="65544" grpId="0"/>
      <p:bldP spid="65545" grpId="0"/>
      <p:bldP spid="65546" grpId="0"/>
      <p:bldP spid="65547" grpId="0"/>
      <p:bldP spid="65548" grpId="0"/>
      <p:bldP spid="65549" grpId="0"/>
      <p:bldP spid="65550" grpId="0"/>
      <p:bldP spid="65551" grpId="0"/>
      <p:bldP spid="18" grpId="0" animBg="1"/>
      <p:bldP spid="19" grpId="0" animBg="1"/>
      <p:bldP spid="20" grpId="0" animBg="1"/>
      <p:bldP spid="65555" grpId="0"/>
      <p:bldP spid="65558" grpId="0"/>
      <p:bldP spid="65566" grpId="0"/>
      <p:bldP spid="65567" grpId="0"/>
      <p:bldP spid="65569" grpId="0"/>
      <p:bldP spid="65570" grpId="0"/>
      <p:bldP spid="65571" grpId="0"/>
      <p:bldP spid="44" grpId="0"/>
      <p:bldP spid="41" grpId="0"/>
      <p:bldP spid="42" grpId="0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-50" y="2065412"/>
            <a:ext cx="9144050" cy="92075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 二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iPhone6S 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显示供电原理</a:t>
            </a:r>
          </a:p>
        </p:txBody>
      </p:sp>
    </p:spTree>
    <p:extLst>
      <p:ext uri="{BB962C8B-B14F-4D97-AF65-F5344CB8AC3E}">
        <p14:creationId xmlns:p14="http://schemas.microsoft.com/office/powerpoint/2010/main" val="3600078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31"/>
          <p:cNvSpPr>
            <a:spLocks noChangeArrowheads="1"/>
          </p:cNvSpPr>
          <p:nvPr/>
        </p:nvSpPr>
        <p:spPr bwMode="auto">
          <a:xfrm>
            <a:off x="7740352" y="2818905"/>
            <a:ext cx="1168204" cy="191080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显示屏</a:t>
            </a:r>
          </a:p>
          <a:p>
            <a:pPr algn="ctr"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J4200)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059832" y="841276"/>
            <a:ext cx="1391196" cy="39792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</a:t>
            </a:r>
            <a:r>
              <a:rPr lang="en-US" altLang="zh-CN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4000</a:t>
            </a:r>
            <a:endParaRPr lang="en-US" altLang="zh-CN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显示供电</a:t>
            </a: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4459607" y="4437625"/>
            <a:ext cx="3280745" cy="0"/>
          </a:xfrm>
          <a:prstGeom prst="straightConnector1">
            <a:avLst/>
          </a:prstGeom>
          <a:ln w="25400">
            <a:solidFill>
              <a:srgbClr val="E1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4466719" y="3774306"/>
            <a:ext cx="3273633" cy="0"/>
          </a:xfrm>
          <a:prstGeom prst="straightConnector1">
            <a:avLst/>
          </a:prstGeom>
          <a:ln w="25400">
            <a:solidFill>
              <a:srgbClr val="E1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4"/>
          <p:cNvSpPr txBox="1">
            <a:spLocks noChangeArrowheads="1"/>
          </p:cNvSpPr>
          <p:nvPr/>
        </p:nvSpPr>
        <p:spPr bwMode="auto">
          <a:xfrm>
            <a:off x="4923135" y="3419143"/>
            <a:ext cx="21691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PP5V7_LCM_AVDDH</a:t>
            </a:r>
          </a:p>
        </p:txBody>
      </p:sp>
      <p:sp>
        <p:nvSpPr>
          <p:cNvPr id="31" name="文本框 4"/>
          <p:cNvSpPr txBox="1">
            <a:spLocks noChangeArrowheads="1"/>
          </p:cNvSpPr>
          <p:nvPr/>
        </p:nvSpPr>
        <p:spPr bwMode="auto">
          <a:xfrm>
            <a:off x="4548186" y="4053656"/>
            <a:ext cx="30950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PN5V7_LCM_MESON_AVDDN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4458141" y="3221126"/>
            <a:ext cx="3282211" cy="0"/>
          </a:xfrm>
          <a:prstGeom prst="straightConnector1">
            <a:avLst/>
          </a:prstGeom>
          <a:ln w="222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4"/>
          <p:cNvSpPr txBox="1">
            <a:spLocks noChangeArrowheads="1"/>
          </p:cNvSpPr>
          <p:nvPr/>
        </p:nvSpPr>
        <p:spPr bwMode="auto">
          <a:xfrm>
            <a:off x="4500724" y="2810564"/>
            <a:ext cx="350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LCM_TO_CHESTNUT_PWR_EN</a:t>
            </a: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820470" y="1313186"/>
            <a:ext cx="2225135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圆角矩形 46"/>
          <p:cNvSpPr/>
          <p:nvPr/>
        </p:nvSpPr>
        <p:spPr>
          <a:xfrm>
            <a:off x="57310" y="1090688"/>
            <a:ext cx="763159" cy="4204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Q2300</a:t>
            </a:r>
            <a:endParaRPr lang="zh-CN" altLang="en-US" sz="1200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9" name="文本框 4"/>
          <p:cNvSpPr txBox="1">
            <a:spLocks noChangeArrowheads="1"/>
          </p:cNvSpPr>
          <p:nvPr/>
        </p:nvSpPr>
        <p:spPr bwMode="auto">
          <a:xfrm>
            <a:off x="1185297" y="939208"/>
            <a:ext cx="1618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PP_VCC_MAIN</a:t>
            </a:r>
          </a:p>
        </p:txBody>
      </p:sp>
      <p:sp>
        <p:nvSpPr>
          <p:cNvPr id="51" name="文本框 4"/>
          <p:cNvSpPr txBox="1">
            <a:spLocks noChangeArrowheads="1"/>
          </p:cNvSpPr>
          <p:nvPr/>
        </p:nvSpPr>
        <p:spPr bwMode="auto">
          <a:xfrm>
            <a:off x="4735252" y="780935"/>
            <a:ext cx="2213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PP_CHESTNUT_CP</a:t>
            </a:r>
          </a:p>
        </p:txBody>
      </p:sp>
      <p:sp>
        <p:nvSpPr>
          <p:cNvPr id="52" name="文本框 4"/>
          <p:cNvSpPr txBox="1">
            <a:spLocks noChangeArrowheads="1"/>
          </p:cNvSpPr>
          <p:nvPr/>
        </p:nvSpPr>
        <p:spPr bwMode="auto">
          <a:xfrm>
            <a:off x="4712155" y="1237065"/>
            <a:ext cx="2213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PP_CHESTNUT_CN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4"/>
          <p:cNvSpPr txBox="1">
            <a:spLocks noChangeArrowheads="1"/>
          </p:cNvSpPr>
          <p:nvPr/>
        </p:nvSpPr>
        <p:spPr bwMode="auto">
          <a:xfrm>
            <a:off x="4773136" y="1893053"/>
            <a:ext cx="2213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PP6V0_LCM_BOOST</a:t>
            </a:r>
          </a:p>
        </p:txBody>
      </p:sp>
      <p:cxnSp>
        <p:nvCxnSpPr>
          <p:cNvPr id="55" name="直接箭头连接符 54"/>
          <p:cNvCxnSpPr/>
          <p:nvPr/>
        </p:nvCxnSpPr>
        <p:spPr>
          <a:xfrm>
            <a:off x="4475419" y="1130692"/>
            <a:ext cx="2487057" cy="0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>
            <a:off x="4475419" y="1566383"/>
            <a:ext cx="2494121" cy="0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6881274" y="1313186"/>
            <a:ext cx="176632" cy="72008"/>
            <a:chOff x="7059664" y="1345332"/>
            <a:chExt cx="176632" cy="72008"/>
          </a:xfrm>
        </p:grpSpPr>
        <p:cxnSp>
          <p:nvCxnSpPr>
            <p:cNvPr id="60" name="直接箭头连接符 59"/>
            <p:cNvCxnSpPr/>
            <p:nvPr/>
          </p:nvCxnSpPr>
          <p:spPr>
            <a:xfrm>
              <a:off x="7061878" y="1345332"/>
              <a:ext cx="17441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>
              <a:off x="7059664" y="1417340"/>
              <a:ext cx="17441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直接箭头连接符 65"/>
          <p:cNvCxnSpPr/>
          <p:nvPr/>
        </p:nvCxnSpPr>
        <p:spPr>
          <a:xfrm>
            <a:off x="6969540" y="1119489"/>
            <a:ext cx="0" cy="185663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>
            <a:off x="6969540" y="1389956"/>
            <a:ext cx="0" cy="185663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>
            <a:off x="4466719" y="2274160"/>
            <a:ext cx="2487057" cy="0"/>
          </a:xfrm>
          <a:prstGeom prst="straightConnector1">
            <a:avLst/>
          </a:prstGeom>
          <a:ln w="222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>
            <a:off x="1749461" y="1936637"/>
            <a:ext cx="1296144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>
            <a:off x="1749461" y="1313186"/>
            <a:ext cx="0" cy="623451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2049832" y="1865789"/>
            <a:ext cx="360040" cy="134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4"/>
          <p:cNvSpPr txBox="1">
            <a:spLocks noChangeArrowheads="1"/>
          </p:cNvSpPr>
          <p:nvPr/>
        </p:nvSpPr>
        <p:spPr bwMode="auto">
          <a:xfrm>
            <a:off x="1975574" y="1553366"/>
            <a:ext cx="9506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L4000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57311" y="3812412"/>
            <a:ext cx="763159" cy="9172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U0600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</a:t>
            </a:r>
            <a:r>
              <a:rPr lang="en-US" altLang="zh-CN" sz="1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CPU</a:t>
            </a:r>
            <a:endParaRPr lang="zh-CN" altLang="en-US" sz="1200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827583" y="4475775"/>
            <a:ext cx="2225136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827583" y="4010291"/>
            <a:ext cx="222513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4"/>
          <p:cNvSpPr txBox="1">
            <a:spLocks noChangeArrowheads="1"/>
          </p:cNvSpPr>
          <p:nvPr/>
        </p:nvSpPr>
        <p:spPr bwMode="auto">
          <a:xfrm>
            <a:off x="1126836" y="3650440"/>
            <a:ext cx="14608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I2C0_AP_SCL</a:t>
            </a:r>
          </a:p>
        </p:txBody>
      </p:sp>
      <p:sp>
        <p:nvSpPr>
          <p:cNvPr id="37" name="文本框 4"/>
          <p:cNvSpPr txBox="1">
            <a:spLocks noChangeArrowheads="1"/>
          </p:cNvSpPr>
          <p:nvPr/>
        </p:nvSpPr>
        <p:spPr bwMode="auto">
          <a:xfrm>
            <a:off x="1139330" y="4124547"/>
            <a:ext cx="15464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I2C0_AP_SDA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64423" y="2810564"/>
            <a:ext cx="763159" cy="7018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U2000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主电源</a:t>
            </a:r>
            <a:endParaRPr lang="zh-CN" altLang="en-US" sz="1200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>
            <a:off x="834696" y="3176250"/>
            <a:ext cx="222513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"/>
          <p:cNvSpPr txBox="1">
            <a:spLocks noChangeArrowheads="1"/>
          </p:cNvSpPr>
          <p:nvPr/>
        </p:nvSpPr>
        <p:spPr bwMode="auto">
          <a:xfrm>
            <a:off x="1522143" y="2814009"/>
            <a:ext cx="9419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RESET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365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30" grpId="0"/>
      <p:bldP spid="31" grpId="0"/>
      <p:bldP spid="33" grpId="0"/>
      <p:bldP spid="47" grpId="0" animBg="1"/>
      <p:bldP spid="49" grpId="0"/>
      <p:bldP spid="51" grpId="0"/>
      <p:bldP spid="52" grpId="0"/>
      <p:bldP spid="53" grpId="0"/>
      <p:bldP spid="77" grpId="0" animBg="1"/>
      <p:bldP spid="78" grpId="0"/>
      <p:bldP spid="28" grpId="0" animBg="1"/>
      <p:bldP spid="36" grpId="0"/>
      <p:bldP spid="37" grpId="0"/>
      <p:bldP spid="39" grpId="0" animBg="1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-50" y="2065412"/>
            <a:ext cx="9144050" cy="92075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 二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iPhone6S 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背光灯供电原理</a:t>
            </a:r>
          </a:p>
        </p:txBody>
      </p:sp>
    </p:spTree>
    <p:extLst>
      <p:ext uri="{BB962C8B-B14F-4D97-AF65-F5344CB8AC3E}">
        <p14:creationId xmlns:p14="http://schemas.microsoft.com/office/powerpoint/2010/main" val="3095453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-50" y="2065412"/>
            <a:ext cx="9144050" cy="920750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四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、电流正常无显示</a:t>
            </a:r>
            <a:r>
              <a:rPr lang="zh-CN" altLang="en-US" dirty="0" smtClean="0">
                <a:solidFill>
                  <a:srgbClr val="FF0000"/>
                </a:solidFill>
              </a:rPr>
              <a:t>故障维修方法</a:t>
            </a:r>
            <a:endParaRPr lang="zh-CN" altLang="en-US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7043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31"/>
          <p:cNvSpPr>
            <a:spLocks noChangeArrowheads="1"/>
          </p:cNvSpPr>
          <p:nvPr/>
        </p:nvSpPr>
        <p:spPr bwMode="auto">
          <a:xfrm>
            <a:off x="7529686" y="1570645"/>
            <a:ext cx="1301514" cy="2222959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显示屏</a:t>
            </a:r>
          </a:p>
          <a:p>
            <a:pPr algn="ctr" eaLnBrk="1" hangingPunct="1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J4200)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707904" y="2425452"/>
            <a:ext cx="1202771" cy="28083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</a:t>
            </a:r>
            <a:r>
              <a:rPr lang="en-US" altLang="zh-CN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4020</a:t>
            </a:r>
            <a:endParaRPr lang="en-US" altLang="zh-CN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背光灯</a:t>
            </a:r>
            <a:endParaRPr lang="en-US" altLang="zh-CN" b="1" noProof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供电</a:t>
            </a:r>
            <a:endParaRPr lang="zh-CN" altLang="en-US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4910675" y="2785492"/>
            <a:ext cx="2602127" cy="0"/>
          </a:xfrm>
          <a:prstGeom prst="straightConnector1">
            <a:avLst/>
          </a:prstGeom>
          <a:ln w="222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2024997" y="3257100"/>
            <a:ext cx="1682907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圆角矩形 46"/>
          <p:cNvSpPr/>
          <p:nvPr/>
        </p:nvSpPr>
        <p:spPr>
          <a:xfrm>
            <a:off x="842265" y="1588090"/>
            <a:ext cx="763159" cy="4204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Q2300</a:t>
            </a:r>
            <a:endParaRPr lang="zh-CN" altLang="en-US" sz="1200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9" name="文本框 4"/>
          <p:cNvSpPr txBox="1">
            <a:spLocks noChangeArrowheads="1"/>
          </p:cNvSpPr>
          <p:nvPr/>
        </p:nvSpPr>
        <p:spPr bwMode="auto">
          <a:xfrm>
            <a:off x="1541381" y="1462332"/>
            <a:ext cx="17901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PP_VCC_MAIN</a:t>
            </a:r>
          </a:p>
        </p:txBody>
      </p:sp>
      <p:cxnSp>
        <p:nvCxnSpPr>
          <p:cNvPr id="73" name="直接箭头连接符 72"/>
          <p:cNvCxnSpPr/>
          <p:nvPr/>
        </p:nvCxnSpPr>
        <p:spPr>
          <a:xfrm>
            <a:off x="1619672" y="1805459"/>
            <a:ext cx="5881518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>
            <a:off x="2024997" y="1798293"/>
            <a:ext cx="0" cy="1458807"/>
          </a:xfrm>
          <a:prstGeom prst="straightConnector1">
            <a:avLst/>
          </a:prstGeom>
          <a:ln w="2222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3072171" y="1731154"/>
            <a:ext cx="360040" cy="134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4"/>
          <p:cNvSpPr txBox="1">
            <a:spLocks noChangeArrowheads="1"/>
          </p:cNvSpPr>
          <p:nvPr/>
        </p:nvSpPr>
        <p:spPr bwMode="auto">
          <a:xfrm>
            <a:off x="2950396" y="1942795"/>
            <a:ext cx="9506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L4021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4"/>
          <p:cNvSpPr txBox="1">
            <a:spLocks noChangeArrowheads="1"/>
          </p:cNvSpPr>
          <p:nvPr/>
        </p:nvSpPr>
        <p:spPr bwMode="auto">
          <a:xfrm>
            <a:off x="5364537" y="1485766"/>
            <a:ext cx="21651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PP_LCM_BL_ANODE</a:t>
            </a:r>
          </a:p>
        </p:txBody>
      </p:sp>
      <p:cxnSp>
        <p:nvCxnSpPr>
          <p:cNvPr id="36" name="直接箭头连接符 35"/>
          <p:cNvCxnSpPr/>
          <p:nvPr/>
        </p:nvCxnSpPr>
        <p:spPr>
          <a:xfrm>
            <a:off x="4910675" y="3433564"/>
            <a:ext cx="2590515" cy="0"/>
          </a:xfrm>
          <a:prstGeom prst="straightConnector1">
            <a:avLst/>
          </a:prstGeom>
          <a:ln w="222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4"/>
          <p:cNvSpPr txBox="1">
            <a:spLocks noChangeArrowheads="1"/>
          </p:cNvSpPr>
          <p:nvPr/>
        </p:nvSpPr>
        <p:spPr bwMode="auto">
          <a:xfrm>
            <a:off x="5270314" y="2365579"/>
            <a:ext cx="20828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PP_LCM_BL_CAT1</a:t>
            </a:r>
          </a:p>
        </p:txBody>
      </p:sp>
      <p:sp>
        <p:nvSpPr>
          <p:cNvPr id="38" name="文本框 4"/>
          <p:cNvSpPr txBox="1">
            <a:spLocks noChangeArrowheads="1"/>
          </p:cNvSpPr>
          <p:nvPr/>
        </p:nvSpPr>
        <p:spPr bwMode="auto">
          <a:xfrm>
            <a:off x="5283271" y="3053941"/>
            <a:ext cx="26276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PP_LCM_BL_CAT2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>
            <a:off x="4644008" y="1656295"/>
            <a:ext cx="0" cy="286500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4648002" y="1660203"/>
            <a:ext cx="211931" cy="145256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V="1">
            <a:off x="4643300" y="1805459"/>
            <a:ext cx="216633" cy="130558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flipV="1">
            <a:off x="4643300" y="1808915"/>
            <a:ext cx="216633" cy="130558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4859933" y="1655043"/>
            <a:ext cx="0" cy="286500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>
            <a:off x="4139952" y="1805459"/>
            <a:ext cx="0" cy="619993"/>
          </a:xfrm>
          <a:prstGeom prst="straightConnector1">
            <a:avLst/>
          </a:prstGeom>
          <a:ln w="22225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圆角矩形 70"/>
          <p:cNvSpPr/>
          <p:nvPr/>
        </p:nvSpPr>
        <p:spPr>
          <a:xfrm>
            <a:off x="1260184" y="3573152"/>
            <a:ext cx="763159" cy="4204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U2000</a:t>
            </a:r>
            <a:endParaRPr lang="zh-CN" altLang="en-US" sz="1200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75" name="直接箭头连接符 74"/>
          <p:cNvCxnSpPr/>
          <p:nvPr/>
        </p:nvCxnSpPr>
        <p:spPr>
          <a:xfrm>
            <a:off x="2024996" y="3783355"/>
            <a:ext cx="1682907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4"/>
          <p:cNvSpPr txBox="1">
            <a:spLocks noChangeArrowheads="1"/>
          </p:cNvSpPr>
          <p:nvPr/>
        </p:nvSpPr>
        <p:spPr bwMode="auto">
          <a:xfrm>
            <a:off x="2023343" y="3463848"/>
            <a:ext cx="17901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PP1V8_SDRAM</a:t>
            </a:r>
          </a:p>
        </p:txBody>
      </p:sp>
      <p:sp>
        <p:nvSpPr>
          <p:cNvPr id="25" name="内容占位符 2"/>
          <p:cNvSpPr>
            <a:spLocks noGrp="1"/>
          </p:cNvSpPr>
          <p:nvPr>
            <p:ph idx="1"/>
          </p:nvPr>
        </p:nvSpPr>
        <p:spPr>
          <a:xfrm>
            <a:off x="0" y="553244"/>
            <a:ext cx="5220072" cy="423109"/>
          </a:xfrm>
          <a:ln>
            <a:miter/>
          </a:ln>
        </p:spPr>
        <p:txBody>
          <a:bodyPr/>
          <a:lstStyle/>
          <a:p>
            <a:pPr marL="0" indent="0">
              <a:buNone/>
              <a:defRPr/>
            </a:pPr>
            <a:r>
              <a:rPr lang="zh-CN" altLang="en-US" sz="2400" noProof="1" smtClean="0">
                <a:solidFill>
                  <a:srgbClr val="FF0000"/>
                </a:solidFill>
                <a:latin typeface="微软雅黑" pitchFamily="2" charset="-122"/>
                <a:ea typeface="微软雅黑" pitchFamily="2" charset="-122"/>
              </a:rPr>
              <a:t>背光灯工作原理</a:t>
            </a:r>
            <a:endParaRPr lang="en-US" altLang="zh-CN" sz="2400" noProof="1" smtClean="0">
              <a:solidFill>
                <a:srgbClr val="FF0000"/>
              </a:solidFill>
              <a:latin typeface="微软雅黑" pitchFamily="2" charset="-122"/>
              <a:ea typeface="微软雅黑" pitchFamily="2" charset="-122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2024996" y="4441676"/>
            <a:ext cx="1682907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>
            <a:off x="1238092" y="4231473"/>
            <a:ext cx="763159" cy="10022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U0600</a:t>
            </a:r>
            <a:endParaRPr lang="zh-CN" altLang="en-US" sz="1200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4"/>
          <p:cNvSpPr txBox="1">
            <a:spLocks noChangeArrowheads="1"/>
          </p:cNvSpPr>
          <p:nvPr/>
        </p:nvSpPr>
        <p:spPr bwMode="auto">
          <a:xfrm>
            <a:off x="2458563" y="4077862"/>
            <a:ext cx="6572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I2C0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1985481" y="4915489"/>
            <a:ext cx="1682907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4"/>
          <p:cNvSpPr txBox="1">
            <a:spLocks noChangeArrowheads="1"/>
          </p:cNvSpPr>
          <p:nvPr/>
        </p:nvSpPr>
        <p:spPr bwMode="auto">
          <a:xfrm>
            <a:off x="2419048" y="4551675"/>
            <a:ext cx="6572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DWI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20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47" grpId="0" animBg="1"/>
      <p:bldP spid="49" grpId="0"/>
      <p:bldP spid="77" grpId="0" animBg="1"/>
      <p:bldP spid="78" grpId="0"/>
      <p:bldP spid="35" grpId="0"/>
      <p:bldP spid="35" grpId="1"/>
      <p:bldP spid="37" grpId="0"/>
      <p:bldP spid="38" grpId="0"/>
      <p:bldP spid="71" grpId="0" animBg="1"/>
      <p:bldP spid="76" grpId="0"/>
      <p:bldP spid="25" grpId="0" build="p"/>
      <p:bldP spid="27" grpId="0" animBg="1"/>
      <p:bldP spid="2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31"/>
          <p:cNvSpPr>
            <a:spLocks noChangeArrowheads="1"/>
          </p:cNvSpPr>
          <p:nvPr/>
        </p:nvSpPr>
        <p:spPr bwMode="auto">
          <a:xfrm>
            <a:off x="7663701" y="780420"/>
            <a:ext cx="1018293" cy="2222959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显示屏</a:t>
            </a:r>
          </a:p>
          <a:p>
            <a:pPr algn="ctr"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J4200)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851920" y="1705372"/>
            <a:ext cx="1202771" cy="33843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</a:t>
            </a:r>
            <a:r>
              <a:rPr lang="en-US" altLang="zh-CN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4020</a:t>
            </a:r>
            <a:endParaRPr lang="en-US" altLang="zh-CN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背光灯</a:t>
            </a:r>
            <a:endParaRPr lang="en-US" altLang="zh-CN" b="1" noProof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供电</a:t>
            </a:r>
            <a:endParaRPr lang="zh-CN" altLang="en-US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5054691" y="2065412"/>
            <a:ext cx="2602127" cy="0"/>
          </a:xfrm>
          <a:prstGeom prst="straightConnector1">
            <a:avLst/>
          </a:prstGeom>
          <a:ln w="222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2155084" y="2065412"/>
            <a:ext cx="1682907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圆角矩形 46"/>
          <p:cNvSpPr/>
          <p:nvPr/>
        </p:nvSpPr>
        <p:spPr>
          <a:xfrm>
            <a:off x="428115" y="868010"/>
            <a:ext cx="763159" cy="4204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Q2300</a:t>
            </a:r>
            <a:endParaRPr lang="zh-CN" altLang="en-US" sz="1200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9" name="文本框 4"/>
          <p:cNvSpPr txBox="1">
            <a:spLocks noChangeArrowheads="1"/>
          </p:cNvSpPr>
          <p:nvPr/>
        </p:nvSpPr>
        <p:spPr bwMode="auto">
          <a:xfrm>
            <a:off x="1685397" y="742252"/>
            <a:ext cx="17901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PP_VCC_MAIN</a:t>
            </a:r>
          </a:p>
        </p:txBody>
      </p:sp>
      <p:cxnSp>
        <p:nvCxnSpPr>
          <p:cNvPr id="73" name="直接箭头连接符 72"/>
          <p:cNvCxnSpPr/>
          <p:nvPr/>
        </p:nvCxnSpPr>
        <p:spPr>
          <a:xfrm>
            <a:off x="1187624" y="1085379"/>
            <a:ext cx="6457582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>
            <a:off x="2169013" y="1078213"/>
            <a:ext cx="0" cy="987199"/>
          </a:xfrm>
          <a:prstGeom prst="straightConnector1">
            <a:avLst/>
          </a:prstGeom>
          <a:ln w="2222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3216187" y="1011074"/>
            <a:ext cx="360040" cy="134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4"/>
          <p:cNvSpPr txBox="1">
            <a:spLocks noChangeArrowheads="1"/>
          </p:cNvSpPr>
          <p:nvPr/>
        </p:nvSpPr>
        <p:spPr bwMode="auto">
          <a:xfrm>
            <a:off x="3094412" y="1222715"/>
            <a:ext cx="9506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L4021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4"/>
          <p:cNvSpPr txBox="1">
            <a:spLocks noChangeArrowheads="1"/>
          </p:cNvSpPr>
          <p:nvPr/>
        </p:nvSpPr>
        <p:spPr bwMode="auto">
          <a:xfrm>
            <a:off x="5508553" y="765686"/>
            <a:ext cx="21651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PP_LCM_BL_ANODE</a:t>
            </a:r>
          </a:p>
        </p:txBody>
      </p:sp>
      <p:cxnSp>
        <p:nvCxnSpPr>
          <p:cNvPr id="36" name="直接箭头连接符 35"/>
          <p:cNvCxnSpPr/>
          <p:nvPr/>
        </p:nvCxnSpPr>
        <p:spPr>
          <a:xfrm>
            <a:off x="5054691" y="2713484"/>
            <a:ext cx="2590515" cy="0"/>
          </a:xfrm>
          <a:prstGeom prst="straightConnector1">
            <a:avLst/>
          </a:prstGeom>
          <a:ln w="222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4"/>
          <p:cNvSpPr txBox="1">
            <a:spLocks noChangeArrowheads="1"/>
          </p:cNvSpPr>
          <p:nvPr/>
        </p:nvSpPr>
        <p:spPr bwMode="auto">
          <a:xfrm>
            <a:off x="5414330" y="1645499"/>
            <a:ext cx="20828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PP_LCM_BL_CAT1</a:t>
            </a:r>
          </a:p>
        </p:txBody>
      </p:sp>
      <p:sp>
        <p:nvSpPr>
          <p:cNvPr id="38" name="文本框 4"/>
          <p:cNvSpPr txBox="1">
            <a:spLocks noChangeArrowheads="1"/>
          </p:cNvSpPr>
          <p:nvPr/>
        </p:nvSpPr>
        <p:spPr bwMode="auto">
          <a:xfrm>
            <a:off x="5427287" y="2333861"/>
            <a:ext cx="20250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PP_LCM_BL_CAT2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>
            <a:off x="4788024" y="936215"/>
            <a:ext cx="0" cy="286500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4792018" y="940123"/>
            <a:ext cx="211931" cy="145256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V="1">
            <a:off x="4787316" y="1085379"/>
            <a:ext cx="216633" cy="130558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flipV="1">
            <a:off x="4787316" y="1088835"/>
            <a:ext cx="216633" cy="130558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5003949" y="934963"/>
            <a:ext cx="0" cy="286500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>
            <a:off x="4283968" y="1085379"/>
            <a:ext cx="0" cy="619993"/>
          </a:xfrm>
          <a:prstGeom prst="straightConnector1">
            <a:avLst/>
          </a:prstGeom>
          <a:ln w="22225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圆角矩形 70"/>
          <p:cNvSpPr/>
          <p:nvPr/>
        </p:nvSpPr>
        <p:spPr>
          <a:xfrm>
            <a:off x="421638" y="2410161"/>
            <a:ext cx="763159" cy="6633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U2000</a:t>
            </a:r>
            <a:endParaRPr lang="en-US" altLang="zh-CN" sz="1200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主电源</a:t>
            </a:r>
            <a:endParaRPr lang="zh-CN" altLang="en-US" sz="1200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75" name="直接箭头连接符 74"/>
          <p:cNvCxnSpPr/>
          <p:nvPr/>
        </p:nvCxnSpPr>
        <p:spPr>
          <a:xfrm>
            <a:off x="1191274" y="2723995"/>
            <a:ext cx="2646717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4"/>
          <p:cNvSpPr txBox="1">
            <a:spLocks noChangeArrowheads="1"/>
          </p:cNvSpPr>
          <p:nvPr/>
        </p:nvSpPr>
        <p:spPr bwMode="auto">
          <a:xfrm>
            <a:off x="1612251" y="2301871"/>
            <a:ext cx="17901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PP1V8_SDRAM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391808" y="3649588"/>
            <a:ext cx="788358" cy="13681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U0600</a:t>
            </a:r>
            <a:r>
              <a:rPr lang="zh-CN" altLang="en-US" sz="1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</a:t>
            </a:r>
            <a:r>
              <a:rPr lang="en-US" altLang="zh-CN" sz="1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CPU</a:t>
            </a:r>
            <a:endParaRPr lang="zh-CN" altLang="en-US" sz="1200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1196173" y="3865612"/>
            <a:ext cx="2646717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4"/>
          <p:cNvSpPr txBox="1">
            <a:spLocks noChangeArrowheads="1"/>
          </p:cNvSpPr>
          <p:nvPr/>
        </p:nvSpPr>
        <p:spPr bwMode="auto">
          <a:xfrm>
            <a:off x="1678427" y="3480311"/>
            <a:ext cx="17901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I2C0_AP_SCL</a:t>
            </a: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1196173" y="4297660"/>
            <a:ext cx="2646717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4"/>
          <p:cNvSpPr txBox="1">
            <a:spLocks noChangeArrowheads="1"/>
          </p:cNvSpPr>
          <p:nvPr/>
        </p:nvSpPr>
        <p:spPr bwMode="auto">
          <a:xfrm>
            <a:off x="1676367" y="3954145"/>
            <a:ext cx="17901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I2C0_AP_SCL</a:t>
            </a:r>
          </a:p>
        </p:txBody>
      </p:sp>
      <p:cxnSp>
        <p:nvCxnSpPr>
          <p:cNvPr id="39" name="直接箭头连接符 38"/>
          <p:cNvCxnSpPr/>
          <p:nvPr/>
        </p:nvCxnSpPr>
        <p:spPr>
          <a:xfrm>
            <a:off x="1196173" y="4729708"/>
            <a:ext cx="2646717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4"/>
          <p:cNvSpPr txBox="1">
            <a:spLocks noChangeArrowheads="1"/>
          </p:cNvSpPr>
          <p:nvPr/>
        </p:nvSpPr>
        <p:spPr bwMode="auto">
          <a:xfrm>
            <a:off x="1970682" y="4381231"/>
            <a:ext cx="7381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SWI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252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47" grpId="0" animBg="1"/>
      <p:bldP spid="49" grpId="0"/>
      <p:bldP spid="77" grpId="0" animBg="1"/>
      <p:bldP spid="78" grpId="0"/>
      <p:bldP spid="35" grpId="0"/>
      <p:bldP spid="35" grpId="1"/>
      <p:bldP spid="37" grpId="0"/>
      <p:bldP spid="38" grpId="0"/>
      <p:bldP spid="71" grpId="0" animBg="1"/>
      <p:bldP spid="76" grpId="0"/>
      <p:bldP spid="29" grpId="0" animBg="1"/>
      <p:bldP spid="31" grpId="0"/>
      <p:bldP spid="34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-50" y="2065412"/>
            <a:ext cx="9144050" cy="920750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六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、显示斑马线</a:t>
            </a:r>
            <a:r>
              <a:rPr lang="zh-CN" altLang="en-US" dirty="0" smtClean="0">
                <a:solidFill>
                  <a:srgbClr val="FF0000"/>
                </a:solidFill>
              </a:rPr>
              <a:t>故障维修方法</a:t>
            </a:r>
            <a:endParaRPr lang="zh-CN" altLang="en-US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6663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697260"/>
            <a:ext cx="9144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3000"/>
              </a:lnSpc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触发不显示故障现象为，按开机键后有电流跳动，但显示屏不显示，具体分为触发掉电、触发大电流、触发小电流、电流正常无图、暗屏、斑马线、白屏、花屏。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345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625252"/>
            <a:ext cx="2016224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  <a:defRPr/>
            </a:pPr>
            <a:r>
              <a:rPr lang="zh-CN" altLang="en-US" noProof="1" smtClean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目测显示连接座是否损坏</a:t>
            </a:r>
            <a:endParaRPr lang="en-US" altLang="zh-CN" noProof="1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48064" y="625252"/>
            <a:ext cx="252028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更换显示连接座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3131840" y="913284"/>
            <a:ext cx="18722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899592" y="1626687"/>
            <a:ext cx="2232248" cy="561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  <a:defRPr/>
            </a:pPr>
            <a:r>
              <a:rPr lang="zh-CN" altLang="en-US" noProof="1" smtClean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更换显示屏测试</a:t>
            </a:r>
            <a:endParaRPr lang="en-US" altLang="zh-CN" noProof="1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123728" y="1201316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131840" y="1943377"/>
            <a:ext cx="18722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148064" y="1655345"/>
            <a:ext cx="223224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换屏修复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99592" y="2681822"/>
            <a:ext cx="2268252" cy="672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FL2016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是否有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-5.7V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供电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3167844" y="3001516"/>
            <a:ext cx="18722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110861" y="2677831"/>
            <a:ext cx="223224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U1501</a:t>
            </a:r>
          </a:p>
        </p:txBody>
      </p:sp>
      <p:sp>
        <p:nvSpPr>
          <p:cNvPr id="26" name="矩形 25"/>
          <p:cNvSpPr/>
          <p:nvPr/>
        </p:nvSpPr>
        <p:spPr>
          <a:xfrm>
            <a:off x="1079612" y="3808682"/>
            <a:ext cx="2086671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测量显示连接座对地值是否正常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72103" y="4872261"/>
            <a:ext cx="2016224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更换副触摸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U2402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2103942" y="2188345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2122947" y="3355151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2103942" y="4420398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2218215" y="1220968"/>
            <a:ext cx="5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OK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2103942" y="3378684"/>
            <a:ext cx="5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OK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3796049" y="541901"/>
            <a:ext cx="5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2171452" y="2227463"/>
            <a:ext cx="5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3864326" y="2577854"/>
            <a:ext cx="5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2103942" y="4420398"/>
            <a:ext cx="5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3789606" y="1612499"/>
            <a:ext cx="5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OK</a:t>
            </a:r>
            <a:endParaRPr lang="zh-CN" altLang="en-US" dirty="0"/>
          </a:p>
        </p:txBody>
      </p:sp>
      <p:cxnSp>
        <p:nvCxnSpPr>
          <p:cNvPr id="25" name="直接箭头连接符 24"/>
          <p:cNvCxnSpPr/>
          <p:nvPr/>
        </p:nvCxnSpPr>
        <p:spPr>
          <a:xfrm>
            <a:off x="3166283" y="4081636"/>
            <a:ext cx="18722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3864326" y="3683265"/>
            <a:ext cx="5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5110860" y="3764565"/>
            <a:ext cx="2557483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偏大：断线、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虚焊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偏小：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短路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3" descr="IMG_1067_旋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6" r="9091"/>
          <a:stretch>
            <a:fillRect/>
          </a:stretch>
        </p:blipFill>
        <p:spPr bwMode="auto">
          <a:xfrm>
            <a:off x="2791748" y="983829"/>
            <a:ext cx="316703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50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5" grpId="0" animBg="1"/>
      <p:bldP spid="16" grpId="0" animBg="1"/>
      <p:bldP spid="22" grpId="0" animBg="1"/>
      <p:bldP spid="26" grpId="0" animBg="1"/>
      <p:bldP spid="27" grpId="0" animBg="1"/>
      <p:bldP spid="32" grpId="0"/>
      <p:bldP spid="34" grpId="0"/>
      <p:bldP spid="36" grpId="0"/>
      <p:bldP spid="37" grpId="0"/>
      <p:bldP spid="38" grpId="0"/>
      <p:bldP spid="39" grpId="0"/>
      <p:bldP spid="28" grpId="0"/>
      <p:bldP spid="33" grpId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2"/>
          <p:cNvSpPr>
            <a:spLocks noGrp="1"/>
          </p:cNvSpPr>
          <p:nvPr>
            <p:ph idx="1"/>
          </p:nvPr>
        </p:nvSpPr>
        <p:spPr>
          <a:xfrm>
            <a:off x="0" y="553244"/>
            <a:ext cx="9144000" cy="4176464"/>
          </a:xfrm>
          <a:ln>
            <a:miter/>
          </a:ln>
        </p:spPr>
        <p:txBody>
          <a:bodyPr/>
          <a:lstStyle/>
          <a:p>
            <a:pPr marL="0" indent="0">
              <a:buNone/>
              <a:defRPr/>
            </a:pPr>
            <a:r>
              <a:rPr lang="zh-CN" altLang="en-US" sz="2400" noProof="1" smtClean="0">
                <a:latin typeface="微软雅黑" pitchFamily="2" charset="-122"/>
                <a:ea typeface="微软雅黑" pitchFamily="2" charset="-122"/>
              </a:rPr>
              <a:t>第一步：更换屏测试。</a:t>
            </a:r>
            <a:endParaRPr lang="en-US" altLang="zh-CN" sz="2400" noProof="1" smtClean="0">
              <a:latin typeface="微软雅黑" pitchFamily="2" charset="-122"/>
              <a:ea typeface="微软雅黑" pitchFamily="2" charset="-122"/>
            </a:endParaRPr>
          </a:p>
          <a:p>
            <a:pPr marL="0" indent="0">
              <a:buNone/>
              <a:defRPr/>
            </a:pPr>
            <a:r>
              <a:rPr lang="zh-CN" altLang="en-US" sz="2400" noProof="1" smtClean="0">
                <a:latin typeface="微软雅黑" pitchFamily="2" charset="-122"/>
                <a:ea typeface="微软雅黑" pitchFamily="2" charset="-122"/>
              </a:rPr>
              <a:t>第二步：测量显示连接座</a:t>
            </a:r>
            <a:r>
              <a:rPr lang="en-US" altLang="zh-CN" sz="2400" noProof="1" smtClean="0">
                <a:latin typeface="微软雅黑" pitchFamily="2" charset="-122"/>
                <a:ea typeface="微软雅黑" pitchFamily="2" charset="-122"/>
              </a:rPr>
              <a:t>28</a:t>
            </a:r>
            <a:r>
              <a:rPr lang="zh-CN" altLang="en-US" sz="2400" noProof="1" smtClean="0">
                <a:latin typeface="微软雅黑" pitchFamily="2" charset="-122"/>
                <a:ea typeface="微软雅黑" pitchFamily="2" charset="-122"/>
              </a:rPr>
              <a:t>脚是否有</a:t>
            </a:r>
            <a:r>
              <a:rPr lang="en-US" altLang="zh-CN" sz="2400" noProof="1" smtClean="0">
                <a:latin typeface="微软雅黑" pitchFamily="2" charset="-122"/>
                <a:ea typeface="微软雅黑" pitchFamily="2" charset="-122"/>
              </a:rPr>
              <a:t>-5.7V</a:t>
            </a:r>
            <a:r>
              <a:rPr lang="zh-CN" altLang="en-US" sz="2400" noProof="1" smtClean="0">
                <a:latin typeface="微软雅黑" pitchFamily="2" charset="-122"/>
                <a:ea typeface="微软雅黑" pitchFamily="2" charset="-122"/>
              </a:rPr>
              <a:t>供电。</a:t>
            </a:r>
            <a:endParaRPr lang="en-US" altLang="zh-CN" sz="2400" noProof="1" smtClean="0">
              <a:latin typeface="微软雅黑" pitchFamily="2" charset="-122"/>
              <a:ea typeface="微软雅黑" pitchFamily="2" charset="-122"/>
            </a:endParaRPr>
          </a:p>
          <a:p>
            <a:pPr marL="0" indent="0">
              <a:buNone/>
              <a:defRPr/>
            </a:pPr>
            <a:r>
              <a:rPr lang="zh-CN" altLang="en-US" sz="2400" noProof="1" smtClean="0">
                <a:latin typeface="微软雅黑" pitchFamily="2" charset="-122"/>
                <a:ea typeface="微软雅黑" pitchFamily="2" charset="-122"/>
              </a:rPr>
              <a:t>第三步：检测触摸连接座</a:t>
            </a:r>
            <a:r>
              <a:rPr lang="en-US" altLang="zh-CN" sz="2400" noProof="1" smtClean="0">
                <a:latin typeface="微软雅黑" pitchFamily="2" charset="-122"/>
                <a:ea typeface="微软雅黑" pitchFamily="2" charset="-122"/>
              </a:rPr>
              <a:t>J2014</a:t>
            </a:r>
            <a:r>
              <a:rPr lang="zh-CN" altLang="en-US" sz="2400" noProof="1" smtClean="0">
                <a:latin typeface="微软雅黑" pitchFamily="2" charset="-122"/>
                <a:ea typeface="微软雅黑" pitchFamily="2" charset="-122"/>
              </a:rPr>
              <a:t>数据是否有故障。</a:t>
            </a:r>
            <a:endParaRPr lang="en-US" altLang="zh-CN" sz="2400" noProof="1" smtClean="0">
              <a:latin typeface="微软雅黑" pitchFamily="2" charset="-122"/>
              <a:ea typeface="微软雅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266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-50" y="2065412"/>
            <a:ext cx="9144050" cy="920750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七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、显示白屏、花屏</a:t>
            </a:r>
            <a:r>
              <a:rPr lang="zh-CN" altLang="en-US" dirty="0" smtClean="0">
                <a:solidFill>
                  <a:srgbClr val="FF0000"/>
                </a:solidFill>
              </a:rPr>
              <a:t>故障维修方法</a:t>
            </a:r>
            <a:endParaRPr lang="zh-CN" altLang="en-US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0419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745264"/>
            <a:ext cx="3727301" cy="49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96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625252"/>
            <a:ext cx="2016224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  <a:defRPr/>
            </a:pPr>
            <a:r>
              <a:rPr lang="zh-CN" altLang="en-US" noProof="1" smtClean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目测显示连接座是否损坏</a:t>
            </a:r>
            <a:endParaRPr lang="en-US" altLang="zh-CN" noProof="1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48064" y="625252"/>
            <a:ext cx="252028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更换显示连接座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3131840" y="913284"/>
            <a:ext cx="18722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899592" y="1626687"/>
            <a:ext cx="2232248" cy="561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  <a:defRPr/>
            </a:pPr>
            <a:r>
              <a:rPr lang="zh-CN" altLang="en-US" noProof="1" smtClean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更换显示屏测试</a:t>
            </a:r>
            <a:endParaRPr lang="en-US" altLang="zh-CN" noProof="1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123728" y="1201316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131840" y="1943377"/>
            <a:ext cx="18722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148064" y="1655345"/>
            <a:ext cx="223224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换屏修复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99592" y="2681822"/>
            <a:ext cx="2268252" cy="672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测量显示连接座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MIPI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总线对地值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3167844" y="3001516"/>
            <a:ext cx="18722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110861" y="2677831"/>
            <a:ext cx="223224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偏大：断线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偏小：短路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79612" y="3808682"/>
            <a:ext cx="2086671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更换暂存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72103" y="4872261"/>
            <a:ext cx="2016224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重植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2103942" y="2188345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2122947" y="3355151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2103942" y="4420398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2218215" y="1220968"/>
            <a:ext cx="5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OK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2103942" y="3378684"/>
            <a:ext cx="5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OK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3796049" y="541901"/>
            <a:ext cx="5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2171452" y="2227463"/>
            <a:ext cx="5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3864326" y="2577854"/>
            <a:ext cx="5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2103942" y="4420398"/>
            <a:ext cx="5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3789606" y="1612499"/>
            <a:ext cx="5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OK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23540" r="-84" b="13460"/>
          <a:stretch/>
        </p:blipFill>
        <p:spPr>
          <a:xfrm>
            <a:off x="899592" y="1004256"/>
            <a:ext cx="6998920" cy="39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4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5" grpId="0" animBg="1"/>
      <p:bldP spid="16" grpId="0" animBg="1"/>
      <p:bldP spid="22" grpId="0" animBg="1"/>
      <p:bldP spid="26" grpId="0" animBg="1"/>
      <p:bldP spid="27" grpId="0" animBg="1"/>
      <p:bldP spid="32" grpId="0"/>
      <p:bldP spid="34" grpId="0"/>
      <p:bldP spid="36" grpId="0"/>
      <p:bldP spid="37" grpId="0"/>
      <p:bldP spid="38" grpId="0"/>
      <p:bldP spid="39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69726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3000"/>
              </a:lnSpc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触发不显示故障现象为，按开机键后有电流跳动，但显示屏不显示，具体分为触发掉电、触发大电流、触发小电流、电流正常无图、暗屏、斑马线、白屏、花屏。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</a:pPr>
            <a:r>
              <a:rPr lang="zh-CN" altLang="en-US" sz="2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一般正常开机电流：</a:t>
            </a:r>
            <a:endParaRPr lang="en-US" altLang="zh-CN" sz="2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000"/>
              </a:lnSpc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开机键电流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40mA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摆动一下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——80mA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摆动一下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——120mA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左右摆动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——220mA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（显示白苹果）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——180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350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左右摆动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——500mA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左右摆动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——200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左右摆动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——700mA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摆动一下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——1A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以上摆动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标注 1"/>
          <p:cNvSpPr/>
          <p:nvPr/>
        </p:nvSpPr>
        <p:spPr>
          <a:xfrm>
            <a:off x="3491880" y="1489348"/>
            <a:ext cx="936104" cy="576064"/>
          </a:xfrm>
          <a:prstGeom prst="wedgeRectCallout">
            <a:avLst>
              <a:gd name="adj1" fmla="val -32591"/>
              <a:gd name="adj2" fmla="val 10438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开始工作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5364088" y="1489348"/>
            <a:ext cx="936104" cy="576064"/>
          </a:xfrm>
          <a:prstGeom prst="wedgeRectCallout">
            <a:avLst>
              <a:gd name="adj1" fmla="val -32591"/>
              <a:gd name="adj2" fmla="val 10438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初始化总线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6497960" y="1183432"/>
            <a:ext cx="2448272" cy="864096"/>
          </a:xfrm>
          <a:prstGeom prst="wedgeRectCallout">
            <a:avLst>
              <a:gd name="adj1" fmla="val -430"/>
              <a:gd name="adj2" fmla="val 89691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开启应用部分供电：显示、背光、触摸、音频、协处理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4427984" y="1522264"/>
            <a:ext cx="2653804" cy="864096"/>
          </a:xfrm>
          <a:prstGeom prst="wedgeRectCallout">
            <a:avLst>
              <a:gd name="adj1" fmla="val -430"/>
              <a:gd name="adj2" fmla="val 89691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开启应用部分功能：</a:t>
            </a:r>
            <a:r>
              <a:rPr lang="en-US" altLang="zh-CN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、音频、逻辑码片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7380312" y="1777379"/>
            <a:ext cx="1668686" cy="570905"/>
          </a:xfrm>
          <a:prstGeom prst="wedgeRectCallout">
            <a:avLst>
              <a:gd name="adj1" fmla="val 4136"/>
              <a:gd name="adj2" fmla="val 109712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r>
              <a:rPr lang="en-US" altLang="zh-CN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1379649" y="2274615"/>
            <a:ext cx="1668686" cy="570905"/>
          </a:xfrm>
          <a:prstGeom prst="wedgeRectCallout">
            <a:avLst>
              <a:gd name="adj1" fmla="val 4136"/>
              <a:gd name="adj2" fmla="val 109712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系统自检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3418576" y="2249935"/>
            <a:ext cx="1668686" cy="570905"/>
          </a:xfrm>
          <a:prstGeom prst="wedgeRectCallout">
            <a:avLst>
              <a:gd name="adj1" fmla="val 4136"/>
              <a:gd name="adj2" fmla="val 109712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USB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5890202" y="2209427"/>
            <a:ext cx="1668686" cy="570905"/>
          </a:xfrm>
          <a:prstGeom prst="wedgeRectCallout">
            <a:avLst>
              <a:gd name="adj1" fmla="val 4136"/>
              <a:gd name="adj2" fmla="val 109712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开启基带、射频、搜网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96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 noChangeArrowheads="1"/>
          </p:cNvSpPr>
          <p:nvPr>
            <p:ph type="ctrTitle"/>
          </p:nvPr>
        </p:nvSpPr>
        <p:spPr>
          <a:xfrm>
            <a:off x="1333500" y="1775355"/>
            <a:ext cx="6477000" cy="1225021"/>
          </a:xfrm>
        </p:spPr>
        <p:txBody>
          <a:bodyPr anchor="ctr"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一、</a:t>
            </a:r>
            <a:r>
              <a:rPr lang="en-US" altLang="zh-CN" dirty="0" err="1" smtClean="0">
                <a:solidFill>
                  <a:srgbClr val="FF0000"/>
                </a:solidFill>
              </a:rPr>
              <a:t>iP</a:t>
            </a:r>
            <a:r>
              <a:rPr lang="zh-CN" altLang="en-US" dirty="0" smtClean="0">
                <a:solidFill>
                  <a:srgbClr val="FF0000"/>
                </a:solidFill>
              </a:rPr>
              <a:t>hone</a:t>
            </a:r>
            <a:r>
              <a:rPr lang="en-US" altLang="zh-CN" dirty="0" smtClean="0">
                <a:solidFill>
                  <a:srgbClr val="FF0000"/>
                </a:solidFill>
              </a:rPr>
              <a:t>6S </a:t>
            </a:r>
            <a:r>
              <a:rPr lang="zh-CN" altLang="en-US" dirty="0" smtClean="0">
                <a:solidFill>
                  <a:srgbClr val="FF0000"/>
                </a:solidFill>
              </a:rPr>
              <a:t>触发掉电维修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0" y="625252"/>
            <a:ext cx="9108504" cy="5089748"/>
          </a:xfrm>
        </p:spPr>
        <p:txBody>
          <a:bodyPr/>
          <a:lstStyle/>
          <a:p>
            <a:pPr marL="1323" indent="457200">
              <a:lnSpc>
                <a:spcPct val="150000"/>
              </a:lnSpc>
              <a:buNone/>
            </a:pPr>
            <a:r>
              <a:rPr lang="zh-CN" altLang="en-US" sz="2000" dirty="0" smtClean="0">
                <a:sym typeface="Wingdings" panose="05000000000000000000" pitchFamily="2" charset="2"/>
              </a:rPr>
              <a:t>触发掉电故障现象</a:t>
            </a:r>
            <a:r>
              <a:rPr lang="zh-CN" altLang="en-US" sz="2000" dirty="0">
                <a:sym typeface="Wingdings" panose="05000000000000000000" pitchFamily="2" charset="2"/>
              </a:rPr>
              <a:t>表现为，接电按开机键</a:t>
            </a:r>
            <a:r>
              <a:rPr lang="zh-CN" altLang="en-US" sz="2000" dirty="0" smtClean="0">
                <a:sym typeface="Wingdings" panose="05000000000000000000" pitchFamily="2" charset="2"/>
              </a:rPr>
              <a:t>电流往上跳到某个值就掉电归零，常见导致触发掉电的原因有：供电电感虚焊、</a:t>
            </a:r>
            <a:r>
              <a:rPr lang="en-US" altLang="zh-CN" sz="2000" dirty="0" smtClean="0"/>
              <a:t>CPU</a:t>
            </a:r>
            <a:r>
              <a:rPr lang="zh-CN" altLang="en-US" sz="2000" dirty="0"/>
              <a:t>自检</a:t>
            </a:r>
            <a:r>
              <a:rPr lang="zh-CN" altLang="en-US" sz="2000" dirty="0" smtClean="0"/>
              <a:t>不过、</a:t>
            </a:r>
            <a:r>
              <a:rPr lang="en-US" altLang="zh-CN" sz="2000" dirty="0" smtClean="0"/>
              <a:t>SDRAM</a:t>
            </a:r>
            <a:r>
              <a:rPr lang="zh-CN" altLang="en-US" sz="2000" dirty="0" smtClean="0"/>
              <a:t>损坏、电源芯片损坏、</a:t>
            </a:r>
            <a:r>
              <a:rPr lang="en-US" altLang="zh-CN" sz="2000" dirty="0" smtClean="0"/>
              <a:t>NAND</a:t>
            </a:r>
            <a:r>
              <a:rPr lang="zh-CN" altLang="en-US" sz="2000" dirty="0" smtClean="0"/>
              <a:t>（硬盘）损坏。维修思路如下：</a:t>
            </a:r>
            <a:endParaRPr lang="en-US" altLang="zh-CN" sz="2000" dirty="0" smtClean="0"/>
          </a:p>
          <a:p>
            <a:pPr marL="1323" indent="457200">
              <a:lnSpc>
                <a:spcPct val="150000"/>
              </a:lnSpc>
              <a:buNone/>
            </a:pPr>
            <a:r>
              <a:rPr lang="zh-CN" altLang="en-US" sz="2000" dirty="0"/>
              <a:t>第一步：</a:t>
            </a:r>
            <a:r>
              <a:rPr lang="en-US" altLang="zh-CN" sz="2000" dirty="0"/>
              <a:t>10.0</a:t>
            </a:r>
            <a:r>
              <a:rPr lang="zh-CN" altLang="en-US" sz="2000" dirty="0"/>
              <a:t>以上系列自检不过会掉掉，看掉电前电流多少按定电流修。</a:t>
            </a:r>
            <a:endParaRPr lang="en-US" altLang="zh-CN" sz="2000" dirty="0"/>
          </a:p>
          <a:p>
            <a:pPr marL="1323" indent="457200">
              <a:lnSpc>
                <a:spcPct val="150000"/>
              </a:lnSpc>
              <a:buNone/>
            </a:pPr>
            <a:r>
              <a:rPr lang="zh-CN" altLang="en-US" sz="2000" dirty="0"/>
              <a:t>第二步：测量各供电是否短路。</a:t>
            </a:r>
            <a:endParaRPr lang="en-US" altLang="zh-CN" sz="2000" dirty="0"/>
          </a:p>
          <a:p>
            <a:pPr marL="1323" indent="457200">
              <a:lnSpc>
                <a:spcPct val="150000"/>
              </a:lnSpc>
              <a:buNone/>
            </a:pPr>
            <a:r>
              <a:rPr lang="zh-CN" altLang="en-US" sz="2000" dirty="0"/>
              <a:t>第三步：检查各供电电感是否虚焊。</a:t>
            </a:r>
            <a:endParaRPr lang="en-US" altLang="zh-CN" sz="2000" dirty="0"/>
          </a:p>
          <a:p>
            <a:pPr marL="1323" indent="457200">
              <a:lnSpc>
                <a:spcPct val="150000"/>
              </a:lnSpc>
              <a:buNone/>
            </a:pPr>
            <a:r>
              <a:rPr lang="zh-CN" altLang="en-US" sz="2000" dirty="0"/>
              <a:t>第四步：更换电源芯片。</a:t>
            </a:r>
            <a:endParaRPr lang="en-US" altLang="zh-CN" sz="2000" dirty="0"/>
          </a:p>
          <a:p>
            <a:pPr marL="1323" indent="457200">
              <a:lnSpc>
                <a:spcPct val="150000"/>
              </a:lnSpc>
              <a:buNone/>
            </a:pPr>
            <a:r>
              <a:rPr lang="zh-CN" altLang="en-US" sz="2000" dirty="0"/>
              <a:t>第五步：检查硬盘与</a:t>
            </a:r>
            <a:r>
              <a:rPr lang="en-US" altLang="zh-CN" sz="2000" dirty="0"/>
              <a:t>CPU</a:t>
            </a:r>
            <a:r>
              <a:rPr lang="zh-CN" altLang="en-US" sz="2000" dirty="0"/>
              <a:t>通讯的总线是否正常。</a:t>
            </a:r>
            <a:endParaRPr lang="en-US" altLang="zh-CN" sz="2000" dirty="0"/>
          </a:p>
          <a:p>
            <a:pPr marL="1323" indent="457200">
              <a:lnSpc>
                <a:spcPct val="150000"/>
              </a:lnSpc>
              <a:buNone/>
            </a:pPr>
            <a:r>
              <a:rPr lang="zh-CN" altLang="en-US" sz="2000" dirty="0"/>
              <a:t>第六步：重做</a:t>
            </a:r>
            <a:r>
              <a:rPr lang="en-US" altLang="zh-CN" sz="2000" dirty="0"/>
              <a:t>CPU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marL="1323" indent="457200">
              <a:lnSpc>
                <a:spcPct val="150000"/>
              </a:lnSpc>
              <a:buNone/>
            </a:pPr>
            <a:r>
              <a:rPr lang="zh-CN" altLang="en-US" sz="2000" dirty="0"/>
              <a:t>第七步：更换暂存（</a:t>
            </a:r>
            <a:r>
              <a:rPr lang="en-US" altLang="zh-CN" sz="2000" dirty="0"/>
              <a:t>SDRAM</a:t>
            </a:r>
            <a:r>
              <a:rPr lang="zh-CN" altLang="en-US" sz="2000" dirty="0"/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328690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 noChangeArrowheads="1"/>
          </p:cNvSpPr>
          <p:nvPr>
            <p:ph type="ctrTitle"/>
          </p:nvPr>
        </p:nvSpPr>
        <p:spPr>
          <a:xfrm>
            <a:off x="1333500" y="1775355"/>
            <a:ext cx="6550868" cy="1225021"/>
          </a:xfrm>
        </p:spPr>
        <p:txBody>
          <a:bodyPr anchor="ctr"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二、</a:t>
            </a:r>
            <a:r>
              <a:rPr lang="en-US" altLang="zh-CN" dirty="0" err="1" smtClean="0">
                <a:solidFill>
                  <a:srgbClr val="FF0000"/>
                </a:solidFill>
              </a:rPr>
              <a:t>iP</a:t>
            </a:r>
            <a:r>
              <a:rPr lang="zh-CN" altLang="en-US" dirty="0" smtClean="0">
                <a:solidFill>
                  <a:srgbClr val="FF0000"/>
                </a:solidFill>
              </a:rPr>
              <a:t>hone</a:t>
            </a:r>
            <a:r>
              <a:rPr lang="en-US" altLang="zh-CN" dirty="0" smtClean="0">
                <a:solidFill>
                  <a:srgbClr val="FF0000"/>
                </a:solidFill>
              </a:rPr>
              <a:t>6S </a:t>
            </a:r>
            <a:r>
              <a:rPr lang="zh-CN" altLang="en-US" dirty="0" smtClean="0">
                <a:solidFill>
                  <a:srgbClr val="FF0000"/>
                </a:solidFill>
              </a:rPr>
              <a:t>触发大电流维修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内容占位符 1"/>
          <p:cNvSpPr>
            <a:spLocks noGrp="1" noChangeArrowheads="1"/>
          </p:cNvSpPr>
          <p:nvPr>
            <p:ph idx="4294967295"/>
          </p:nvPr>
        </p:nvSpPr>
        <p:spPr>
          <a:xfrm>
            <a:off x="0" y="841276"/>
            <a:ext cx="9144000" cy="4108979"/>
          </a:xfrm>
        </p:spPr>
        <p:txBody>
          <a:bodyPr/>
          <a:lstStyle/>
          <a:p>
            <a:pPr marL="1323" indent="457200">
              <a:lnSpc>
                <a:spcPct val="150000"/>
              </a:lnSpc>
              <a:buNone/>
            </a:pPr>
            <a:r>
              <a:rPr lang="zh-CN" altLang="en-US" sz="2000" dirty="0" smtClean="0">
                <a:sym typeface="Wingdings" panose="05000000000000000000" pitchFamily="2" charset="2"/>
              </a:rPr>
              <a:t>触发大电流故障现象</a:t>
            </a:r>
            <a:r>
              <a:rPr lang="zh-CN" altLang="en-US" sz="2000" dirty="0">
                <a:sym typeface="Wingdings" panose="05000000000000000000" pitchFamily="2" charset="2"/>
              </a:rPr>
              <a:t>表现为，接电按开机键</a:t>
            </a:r>
            <a:r>
              <a:rPr lang="zh-CN" altLang="en-US" sz="2000" dirty="0" smtClean="0">
                <a:sym typeface="Wingdings" panose="05000000000000000000" pitchFamily="2" charset="2"/>
              </a:rPr>
              <a:t>电流直接跳到</a:t>
            </a:r>
            <a:r>
              <a:rPr lang="en-US" altLang="zh-CN" sz="2000" dirty="0" smtClean="0">
                <a:sym typeface="Wingdings" panose="05000000000000000000" pitchFamily="2" charset="2"/>
              </a:rPr>
              <a:t>100mA</a:t>
            </a:r>
            <a:r>
              <a:rPr lang="zh-CN" altLang="en-US" sz="2000" dirty="0" smtClean="0">
                <a:sym typeface="Wingdings" panose="05000000000000000000" pitchFamily="2" charset="2"/>
              </a:rPr>
              <a:t>以上定</a:t>
            </a:r>
            <a:r>
              <a:rPr lang="zh-CN" altLang="en-US" sz="2000" dirty="0">
                <a:sym typeface="Wingdings" panose="05000000000000000000" pitchFamily="2" charset="2"/>
              </a:rPr>
              <a:t>住，常见导致触发掉电的原因有</a:t>
            </a:r>
            <a:r>
              <a:rPr lang="zh-CN" altLang="en-US" sz="2000" dirty="0" smtClean="0">
                <a:sym typeface="Wingdings" panose="05000000000000000000" pitchFamily="2" charset="2"/>
              </a:rPr>
              <a:t>：背光灯</a:t>
            </a:r>
            <a:r>
              <a:rPr lang="en-US" altLang="zh-CN" sz="2000" dirty="0" smtClean="0">
                <a:sym typeface="Wingdings" panose="05000000000000000000" pitchFamily="2" charset="2"/>
              </a:rPr>
              <a:t>IC</a:t>
            </a:r>
            <a:r>
              <a:rPr lang="zh-CN" altLang="en-US" sz="2000" dirty="0" smtClean="0">
                <a:sym typeface="Wingdings" panose="05000000000000000000" pitchFamily="2" charset="2"/>
              </a:rPr>
              <a:t>、显示触摸供电</a:t>
            </a:r>
            <a:r>
              <a:rPr lang="en-US" altLang="zh-CN" sz="2000" dirty="0" smtClean="0">
                <a:sym typeface="Wingdings" panose="05000000000000000000" pitchFamily="2" charset="2"/>
              </a:rPr>
              <a:t>IC</a:t>
            </a:r>
            <a:r>
              <a:rPr lang="zh-CN" altLang="en-US" sz="2000" dirty="0" smtClean="0">
                <a:sym typeface="Wingdings" panose="05000000000000000000" pitchFamily="2" charset="2"/>
              </a:rPr>
              <a:t>、</a:t>
            </a:r>
            <a:r>
              <a:rPr lang="en-US" altLang="zh-CN" sz="2000" dirty="0" smtClean="0">
                <a:sym typeface="Wingdings" panose="05000000000000000000" pitchFamily="2" charset="2"/>
              </a:rPr>
              <a:t>GPU</a:t>
            </a:r>
            <a:r>
              <a:rPr lang="zh-CN" altLang="en-US" sz="2000" dirty="0" smtClean="0">
                <a:sym typeface="Wingdings" panose="05000000000000000000" pitchFamily="2" charset="2"/>
              </a:rPr>
              <a:t>供电短路、电源</a:t>
            </a:r>
            <a:r>
              <a:rPr lang="en-US" altLang="zh-CN" sz="2000" dirty="0" smtClean="0">
                <a:sym typeface="Wingdings" panose="05000000000000000000" pitchFamily="2" charset="2"/>
              </a:rPr>
              <a:t>IC</a:t>
            </a:r>
            <a:r>
              <a:rPr lang="zh-CN" altLang="en-US" sz="2000" dirty="0" smtClean="0">
                <a:sym typeface="Wingdings" panose="05000000000000000000" pitchFamily="2" charset="2"/>
              </a:rPr>
              <a:t>。</a:t>
            </a:r>
            <a:r>
              <a:rPr lang="zh-CN" altLang="en-US" sz="2000" dirty="0" smtClean="0"/>
              <a:t>维修</a:t>
            </a:r>
            <a:r>
              <a:rPr lang="zh-CN" altLang="en-US" sz="2000" dirty="0"/>
              <a:t>思路如下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 marL="1323" indent="457200">
              <a:lnSpc>
                <a:spcPct val="150000"/>
              </a:lnSpc>
              <a:buNone/>
            </a:pPr>
            <a:r>
              <a:rPr lang="zh-CN" altLang="en-US" sz="2000" dirty="0"/>
              <a:t>第一步：测量电源输出所有供电是否短路。</a:t>
            </a:r>
            <a:endParaRPr lang="en-US" altLang="zh-CN" sz="2000" dirty="0"/>
          </a:p>
          <a:p>
            <a:pPr marL="1323" indent="457200">
              <a:lnSpc>
                <a:spcPct val="150000"/>
              </a:lnSpc>
              <a:buNone/>
            </a:pPr>
            <a:r>
              <a:rPr lang="zh-CN" altLang="en-US" sz="2000" dirty="0"/>
              <a:t>第二步：拆掉显示屏、触摸屏再开机试（</a:t>
            </a:r>
            <a:r>
              <a:rPr lang="en-US" altLang="zh-CN" sz="2000" dirty="0"/>
              <a:t>120mA---</a:t>
            </a:r>
            <a:r>
              <a:rPr lang="zh-CN" altLang="en-US" sz="2000" dirty="0"/>
              <a:t>大电流）。</a:t>
            </a:r>
            <a:endParaRPr lang="en-US" altLang="zh-CN" sz="2000" dirty="0"/>
          </a:p>
          <a:p>
            <a:pPr marL="1323" indent="457200">
              <a:lnSpc>
                <a:spcPct val="150000"/>
              </a:lnSpc>
              <a:buNone/>
            </a:pPr>
            <a:r>
              <a:rPr lang="zh-CN" altLang="en-US" sz="2000" dirty="0"/>
              <a:t>第三步：更换电源芯片</a:t>
            </a:r>
            <a:r>
              <a:rPr lang="zh-CN" altLang="en-US" sz="2000" dirty="0" smtClean="0"/>
              <a:t>。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982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 noChangeArrowheads="1"/>
          </p:cNvSpPr>
          <p:nvPr>
            <p:ph type="ctrTitle"/>
          </p:nvPr>
        </p:nvSpPr>
        <p:spPr>
          <a:xfrm>
            <a:off x="1259632" y="1775355"/>
            <a:ext cx="6550868" cy="1225021"/>
          </a:xfrm>
        </p:spPr>
        <p:txBody>
          <a:bodyPr anchor="ctr"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三、</a:t>
            </a:r>
            <a:r>
              <a:rPr lang="en-US" altLang="zh-CN" dirty="0" err="1" smtClean="0">
                <a:solidFill>
                  <a:srgbClr val="FF0000"/>
                </a:solidFill>
              </a:rPr>
              <a:t>iP</a:t>
            </a:r>
            <a:r>
              <a:rPr lang="zh-CN" altLang="en-US" dirty="0" smtClean="0">
                <a:solidFill>
                  <a:srgbClr val="FF0000"/>
                </a:solidFill>
              </a:rPr>
              <a:t>hone</a:t>
            </a:r>
            <a:r>
              <a:rPr lang="en-US" altLang="zh-CN" dirty="0" smtClean="0">
                <a:solidFill>
                  <a:srgbClr val="FF0000"/>
                </a:solidFill>
              </a:rPr>
              <a:t>6S </a:t>
            </a:r>
            <a:r>
              <a:rPr lang="zh-CN" altLang="en-US" dirty="0" smtClean="0">
                <a:solidFill>
                  <a:srgbClr val="FF0000"/>
                </a:solidFill>
              </a:rPr>
              <a:t>触发小电流维修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107504" y="1088197"/>
            <a:ext cx="9036496" cy="4433599"/>
          </a:xfrm>
        </p:spPr>
        <p:txBody>
          <a:bodyPr/>
          <a:lstStyle/>
          <a:p>
            <a:pPr marL="1323" indent="457200">
              <a:buNone/>
            </a:pPr>
            <a:r>
              <a:rPr lang="zh-CN" altLang="en-US" sz="2000" dirty="0" smtClean="0">
                <a:sym typeface="Wingdings" panose="05000000000000000000" pitchFamily="2" charset="2"/>
              </a:rPr>
              <a:t>触发小电流表示板上某些工作条件不正常导致，具体维修方向如下：</a:t>
            </a:r>
            <a:endParaRPr lang="en-US" altLang="zh-CN" sz="2000" dirty="0" smtClean="0">
              <a:sym typeface="Wingdings" panose="05000000000000000000" pitchFamily="2" charset="2"/>
            </a:endParaRPr>
          </a:p>
          <a:p>
            <a:pPr marL="1323" indent="457200"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15mA</a:t>
            </a:r>
            <a:r>
              <a:rPr lang="zh-CN" altLang="zh-CN" sz="2000" dirty="0">
                <a:solidFill>
                  <a:srgbClr val="FF0000"/>
                </a:solidFill>
              </a:rPr>
              <a:t>左右</a:t>
            </a:r>
            <a:r>
              <a:rPr lang="en-US" altLang="zh-CN" sz="2000" dirty="0">
                <a:solidFill>
                  <a:srgbClr val="FF0000"/>
                </a:solidFill>
              </a:rPr>
              <a:t>====</a:t>
            </a:r>
            <a:r>
              <a:rPr lang="en-US" altLang="zh-CN" sz="2000" dirty="0"/>
              <a:t>CPU</a:t>
            </a:r>
            <a:r>
              <a:rPr lang="zh-CN" altLang="en-US" sz="2000" dirty="0"/>
              <a:t>缺少供电</a:t>
            </a:r>
            <a:r>
              <a:rPr lang="zh-CN" altLang="zh-CN" sz="2000" dirty="0"/>
              <a:t>，主要查</a:t>
            </a:r>
            <a:r>
              <a:rPr lang="en-US" altLang="zh-CN" sz="2000" dirty="0"/>
              <a:t>SOC</a:t>
            </a:r>
            <a:r>
              <a:rPr lang="zh-CN" altLang="zh-CN" sz="2000" dirty="0"/>
              <a:t>供电、</a:t>
            </a:r>
            <a:r>
              <a:rPr lang="en-US" altLang="zh-CN" sz="2000" dirty="0"/>
              <a:t>CPU</a:t>
            </a:r>
            <a:r>
              <a:rPr lang="zh-CN" altLang="zh-CN" sz="2000" dirty="0"/>
              <a:t>供电</a:t>
            </a:r>
            <a:r>
              <a:rPr lang="zh-CN" altLang="en-US" sz="2000" dirty="0"/>
              <a:t>、</a:t>
            </a:r>
            <a:r>
              <a:rPr lang="en-US" altLang="zh-CN" sz="2000" dirty="0"/>
              <a:t>CPU</a:t>
            </a:r>
            <a:r>
              <a:rPr lang="zh-CN" altLang="zh-CN" sz="2000" dirty="0"/>
              <a:t>空焊、供电电感空焊。</a:t>
            </a:r>
          </a:p>
          <a:p>
            <a:pPr marL="1323" indent="457200"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20—30mA</a:t>
            </a:r>
            <a:r>
              <a:rPr lang="zh-CN" altLang="zh-CN" sz="2000" dirty="0">
                <a:solidFill>
                  <a:srgbClr val="FF0000"/>
                </a:solidFill>
              </a:rPr>
              <a:t>左右抖动</a:t>
            </a:r>
            <a:r>
              <a:rPr lang="en-US" altLang="zh-CN" sz="2000" dirty="0">
                <a:solidFill>
                  <a:srgbClr val="FF0000"/>
                </a:solidFill>
              </a:rPr>
              <a:t>====</a:t>
            </a:r>
            <a:r>
              <a:rPr lang="en-US" altLang="zh-CN" sz="2000" dirty="0"/>
              <a:t>CPU</a:t>
            </a:r>
            <a:r>
              <a:rPr lang="zh-CN" altLang="zh-CN" sz="2000" dirty="0"/>
              <a:t>的时钟问题（</a:t>
            </a:r>
            <a:r>
              <a:rPr lang="en-US" altLang="zh-CN" sz="2000" dirty="0"/>
              <a:t>32K</a:t>
            </a:r>
            <a:r>
              <a:rPr lang="zh-CN" altLang="zh-CN" sz="2000" dirty="0" smtClean="0"/>
              <a:t>）</a:t>
            </a:r>
            <a:endParaRPr lang="en-US" altLang="zh-CN" sz="2000" dirty="0" smtClean="0"/>
          </a:p>
          <a:p>
            <a:pPr marL="1323" indent="457200"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40mA</a:t>
            </a:r>
            <a:r>
              <a:rPr lang="zh-CN" altLang="en-US" sz="2000" dirty="0" smtClean="0">
                <a:solidFill>
                  <a:srgbClr val="FF0000"/>
                </a:solidFill>
              </a:rPr>
              <a:t>左右定住</a:t>
            </a:r>
            <a:r>
              <a:rPr lang="en-US" altLang="zh-CN" sz="2000" dirty="0" smtClean="0">
                <a:solidFill>
                  <a:srgbClr val="FF0000"/>
                </a:solidFill>
              </a:rPr>
              <a:t>====</a:t>
            </a:r>
            <a:r>
              <a:rPr lang="en-US" altLang="zh-CN" sz="2000" dirty="0" smtClean="0"/>
              <a:t>CPU</a:t>
            </a:r>
            <a:r>
              <a:rPr lang="zh-CN" altLang="en-US" sz="2000" dirty="0" smtClean="0"/>
              <a:t>复位问题。</a:t>
            </a:r>
            <a:endParaRPr lang="zh-CN" altLang="zh-CN" sz="2000" dirty="0"/>
          </a:p>
          <a:p>
            <a:pPr marL="1323" indent="457200"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50mA</a:t>
            </a:r>
            <a:r>
              <a:rPr lang="zh-CN" altLang="en-US" sz="2000" dirty="0" smtClean="0">
                <a:solidFill>
                  <a:srgbClr val="FF0000"/>
                </a:solidFill>
              </a:rPr>
              <a:t>左右</a:t>
            </a:r>
            <a:r>
              <a:rPr lang="en-US" altLang="zh-CN" sz="2000" dirty="0" smtClean="0">
                <a:solidFill>
                  <a:srgbClr val="FF0000"/>
                </a:solidFill>
              </a:rPr>
              <a:t>====</a:t>
            </a:r>
            <a:r>
              <a:rPr lang="en-US" altLang="zh-CN" sz="2000" dirty="0"/>
              <a:t>I2C0</a:t>
            </a:r>
            <a:r>
              <a:rPr lang="zh-CN" altLang="zh-CN" sz="2000" dirty="0"/>
              <a:t>、</a:t>
            </a:r>
            <a:r>
              <a:rPr lang="en-US" altLang="zh-CN" sz="2000" dirty="0"/>
              <a:t>I2C1</a:t>
            </a:r>
            <a:r>
              <a:rPr lang="zh-CN" altLang="zh-CN" sz="2000" dirty="0"/>
              <a:t>总线上拉电阻虚焊或者总线</a:t>
            </a:r>
            <a:r>
              <a:rPr lang="zh-CN" altLang="zh-CN" sz="2000" dirty="0" smtClean="0"/>
              <a:t>短路</a:t>
            </a:r>
            <a:r>
              <a:rPr lang="zh-CN" altLang="en-US" sz="2000" dirty="0" smtClean="0"/>
              <a:t>。</a:t>
            </a:r>
            <a:endParaRPr lang="zh-CN" altLang="zh-CN" sz="2000" dirty="0"/>
          </a:p>
          <a:p>
            <a:pPr marL="1323" indent="457200"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80mA</a:t>
            </a:r>
            <a:r>
              <a:rPr lang="zh-CN" altLang="en-US" sz="2000" dirty="0" smtClean="0">
                <a:solidFill>
                  <a:srgbClr val="FF0000"/>
                </a:solidFill>
              </a:rPr>
              <a:t>左右</a:t>
            </a:r>
            <a:r>
              <a:rPr lang="en-US" altLang="zh-CN" sz="2000" dirty="0" smtClean="0">
                <a:solidFill>
                  <a:srgbClr val="FF0000"/>
                </a:solidFill>
              </a:rPr>
              <a:t>====</a:t>
            </a:r>
            <a:r>
              <a:rPr lang="zh-CN" altLang="en-US" sz="2000" dirty="0" smtClean="0"/>
              <a:t>上层空焊、</a:t>
            </a:r>
            <a:r>
              <a:rPr lang="en-US" altLang="zh-CN" sz="2000" dirty="0" smtClean="0"/>
              <a:t>USB</a:t>
            </a:r>
            <a:r>
              <a:rPr lang="zh-CN" altLang="en-US" sz="2000" dirty="0" smtClean="0"/>
              <a:t>管理</a:t>
            </a:r>
            <a:r>
              <a:rPr lang="en-US" altLang="zh-CN" sz="2000" dirty="0" smtClean="0"/>
              <a:t>IC</a:t>
            </a:r>
            <a:r>
              <a:rPr lang="zh-CN" altLang="zh-CN" sz="2000" dirty="0" smtClean="0"/>
              <a:t>、背光</a:t>
            </a:r>
            <a:r>
              <a:rPr lang="zh-CN" altLang="en-US" sz="2000" dirty="0" smtClean="0"/>
              <a:t>供电</a:t>
            </a:r>
            <a:r>
              <a:rPr lang="en-US" altLang="zh-CN" sz="2000" dirty="0" smtClean="0"/>
              <a:t>IC</a:t>
            </a:r>
            <a:r>
              <a:rPr lang="zh-CN" altLang="zh-CN" sz="2000" dirty="0" smtClean="0"/>
              <a:t>、</a:t>
            </a:r>
            <a:r>
              <a:rPr lang="zh-CN" altLang="zh-CN" sz="2000" dirty="0"/>
              <a:t>显示</a:t>
            </a:r>
            <a:r>
              <a:rPr lang="zh-CN" altLang="zh-CN" sz="2000" dirty="0" smtClean="0"/>
              <a:t>供电</a:t>
            </a:r>
            <a:r>
              <a:rPr lang="en-US" altLang="zh-CN" sz="2000" dirty="0" smtClean="0"/>
              <a:t>IC</a:t>
            </a:r>
            <a:r>
              <a:rPr lang="zh-CN" altLang="zh-CN" sz="2000" dirty="0" smtClean="0"/>
              <a:t>。</a:t>
            </a:r>
            <a:endParaRPr lang="zh-CN" altLang="zh-CN" sz="2000" dirty="0"/>
          </a:p>
          <a:p>
            <a:pPr marL="1323" indent="457200"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100mA---120mA</a:t>
            </a:r>
            <a:r>
              <a:rPr lang="zh-CN" altLang="zh-CN" sz="2000" dirty="0">
                <a:solidFill>
                  <a:srgbClr val="FF0000"/>
                </a:solidFill>
              </a:rPr>
              <a:t>左右摆动</a:t>
            </a:r>
            <a:r>
              <a:rPr lang="en-US" altLang="zh-CN" sz="2000" dirty="0">
                <a:solidFill>
                  <a:srgbClr val="FF0000"/>
                </a:solidFill>
              </a:rPr>
              <a:t>====</a:t>
            </a:r>
            <a:r>
              <a:rPr lang="zh-CN" altLang="zh-CN" sz="2000" dirty="0" smtClean="0"/>
              <a:t>上层</a:t>
            </a:r>
            <a:r>
              <a:rPr lang="zh-CN" altLang="en-US" sz="2000" dirty="0" smtClean="0"/>
              <a:t>空焊、上层坏。</a:t>
            </a:r>
            <a:endParaRPr lang="zh-CN" altLang="zh-CN" sz="2000" dirty="0"/>
          </a:p>
          <a:p>
            <a:pPr marL="1323" indent="457200"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140mA</a:t>
            </a:r>
            <a:r>
              <a:rPr lang="zh-CN" altLang="zh-CN" sz="2000" dirty="0">
                <a:solidFill>
                  <a:srgbClr val="FF0000"/>
                </a:solidFill>
              </a:rPr>
              <a:t>左右摆动</a:t>
            </a:r>
            <a:r>
              <a:rPr lang="en-US" altLang="zh-CN" sz="2000" dirty="0">
                <a:solidFill>
                  <a:srgbClr val="FF0000"/>
                </a:solidFill>
              </a:rPr>
              <a:t>====</a:t>
            </a:r>
            <a:r>
              <a:rPr lang="zh-CN" altLang="zh-CN" sz="2000" dirty="0"/>
              <a:t>黑触摸</a:t>
            </a:r>
            <a:r>
              <a:rPr lang="zh-CN" altLang="zh-CN" sz="2000" dirty="0" smtClean="0"/>
              <a:t>坏</a:t>
            </a:r>
            <a:endParaRPr lang="en-US" altLang="zh-CN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3846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3850</TotalTime>
  <Words>975</Words>
  <Application>Microsoft Office PowerPoint</Application>
  <PresentationFormat>全屏显示(16:10)</PresentationFormat>
  <Paragraphs>173</Paragraphs>
  <Slides>24</Slides>
  <Notes>0</Notes>
  <HiddenSlides>4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Wingdings</vt:lpstr>
      <vt:lpstr>Office 主题</vt:lpstr>
      <vt:lpstr>iPhone6S 无显示维修</vt:lpstr>
      <vt:lpstr>PowerPoint 演示文稿</vt:lpstr>
      <vt:lpstr>PowerPoint 演示文稿</vt:lpstr>
      <vt:lpstr>一、iPhone6S 触发掉电维修</vt:lpstr>
      <vt:lpstr>PowerPoint 演示文稿</vt:lpstr>
      <vt:lpstr>二、iPhone6S 触发大电流维修</vt:lpstr>
      <vt:lpstr>PowerPoint 演示文稿</vt:lpstr>
      <vt:lpstr>三、iPhone6S 触发小电流维修</vt:lpstr>
      <vt:lpstr>PowerPoint 演示文稿</vt:lpstr>
      <vt:lpstr>PowerPoint 演示文稿</vt:lpstr>
      <vt:lpstr>三、iPhone6S 显示电路工作原理</vt:lpstr>
      <vt:lpstr>PowerPoint 演示文稿</vt:lpstr>
      <vt:lpstr> 二、iPhone6S 显示供电原理</vt:lpstr>
      <vt:lpstr>PowerPoint 演示文稿</vt:lpstr>
      <vt:lpstr> 二、iPhone6S 背光灯供电原理</vt:lpstr>
      <vt:lpstr>四、电流正常无显示故障维修方法</vt:lpstr>
      <vt:lpstr>PowerPoint 演示文稿</vt:lpstr>
      <vt:lpstr>PowerPoint 演示文稿</vt:lpstr>
      <vt:lpstr>六、显示斑马线故障维修方法</vt:lpstr>
      <vt:lpstr>PowerPoint 演示文稿</vt:lpstr>
      <vt:lpstr>PowerPoint 演示文稿</vt:lpstr>
      <vt:lpstr>七、显示白屏、花屏故障维修方法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dbc</dc:creator>
  <cp:lastModifiedBy>赵 中秋</cp:lastModifiedBy>
  <cp:revision>516</cp:revision>
  <dcterms:created xsi:type="dcterms:W3CDTF">2012-11-27T09:05:03Z</dcterms:created>
  <dcterms:modified xsi:type="dcterms:W3CDTF">2018-07-02T01:37:00Z</dcterms:modified>
</cp:coreProperties>
</file>